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256" r:id="rId2"/>
    <p:sldId id="257" r:id="rId3"/>
    <p:sldId id="300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6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2" r:id="rId27"/>
    <p:sldId id="288" r:id="rId28"/>
    <p:sldId id="281" r:id="rId29"/>
    <p:sldId id="290" r:id="rId30"/>
    <p:sldId id="291" r:id="rId31"/>
    <p:sldId id="292" r:id="rId32"/>
    <p:sldId id="289" r:id="rId33"/>
    <p:sldId id="285" r:id="rId34"/>
    <p:sldId id="286" r:id="rId35"/>
    <p:sldId id="283" r:id="rId36"/>
    <p:sldId id="284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53" r:id="rId60"/>
    <p:sldId id="356" r:id="rId61"/>
    <p:sldId id="354" r:id="rId62"/>
    <p:sldId id="355" r:id="rId63"/>
    <p:sldId id="357" r:id="rId64"/>
    <p:sldId id="314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6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40" r:id="rId88"/>
    <p:sldId id="339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2" r:id="rId100"/>
    <p:sldId id="351" r:id="rId10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60"/>
  </p:normalViewPr>
  <p:slideViewPr>
    <p:cSldViewPr>
      <p:cViewPr varScale="1">
        <p:scale>
          <a:sx n="69" d="100"/>
          <a:sy n="69" d="100"/>
        </p:scale>
        <p:origin x="-49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6C2B-0D46-4EE5-AAD4-AB3D4405CA61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63C0-24E4-4482-83C5-3A844337385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É</a:t>
            </a:r>
            <a:r>
              <a:rPr lang="pt-BR" baseline="0" dirty="0" smtClean="0"/>
              <a:t> o que não se pode tocar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63C0-24E4-4482-83C5-3A844337385D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63C0-24E4-4482-83C5-3A844337385D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Diferença  </a:t>
            </a:r>
            <a:r>
              <a:rPr lang="pt-BR" dirty="0" err="1" smtClean="0"/>
              <a:t>logoff</a:t>
            </a:r>
            <a:r>
              <a:rPr lang="pt-BR" baseline="0" dirty="0" smtClean="0"/>
              <a:t> fecha </a:t>
            </a:r>
            <a:r>
              <a:rPr lang="pt-BR" baseline="0" dirty="0" err="1" smtClean="0"/>
              <a:t>td</a:t>
            </a:r>
            <a:r>
              <a:rPr lang="pt-BR" baseline="0" dirty="0" smtClean="0"/>
              <a:t> e troca o </a:t>
            </a:r>
            <a:r>
              <a:rPr lang="pt-BR" baseline="0" dirty="0" err="1" smtClean="0"/>
              <a:t>usuario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mantem</a:t>
            </a:r>
            <a:r>
              <a:rPr lang="pt-BR" baseline="0" dirty="0" smtClean="0"/>
              <a:t> as coisas abertas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63C0-24E4-4482-83C5-3A844337385D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Diferença entre ok aplicar / no final mostrar outras funções do</a:t>
            </a:r>
            <a:r>
              <a:rPr lang="pt-BR" baseline="0" dirty="0" smtClean="0"/>
              <a:t> painel </a:t>
            </a:r>
            <a:r>
              <a:rPr lang="pt-BR" baseline="0" smtClean="0"/>
              <a:t>de controle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63C0-24E4-4482-83C5-3A844337385D}" type="slidenum">
              <a:rPr lang="pt-BR" smtClean="0"/>
              <a:pPr/>
              <a:t>38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25B7B0B-664C-40A6-9C0D-299D2C4EAEB2}" type="datetimeFigureOut">
              <a:rPr lang="pt-BR" smtClean="0"/>
              <a:pPr/>
              <a:t>13/5/2013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764F688-CFAB-488A-ABF6-06DD5EE0EC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apostila%20Word%20200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apostila-excel-2007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apostila-office-powerpoint-2007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&#8221;nomedosite&#8221;.com.br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www.google.com.br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mailto:nome@exemplo.com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836712"/>
            <a:ext cx="8458200" cy="1470025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Informática Básica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24" y="4509120"/>
            <a:ext cx="6609184" cy="1752600"/>
          </a:xfrm>
        </p:spPr>
        <p:txBody>
          <a:bodyPr/>
          <a:lstStyle/>
          <a:p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entury Gothic" pitchFamily="34" charset="0"/>
              </a:rPr>
              <a:t>Característica de um computador: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700808"/>
            <a:ext cx="4038600" cy="5074579"/>
          </a:xfrm>
        </p:spPr>
        <p:txBody>
          <a:bodyPr/>
          <a:lstStyle/>
          <a:p>
            <a:r>
              <a:rPr lang="pt-BR" sz="2400" dirty="0" smtClean="0">
                <a:latin typeface="Century Gothic" pitchFamily="34" charset="0"/>
              </a:rPr>
              <a:t>Teclado: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sz="2400" dirty="0" smtClean="0">
                <a:latin typeface="Century Gothic" pitchFamily="34" charset="0"/>
              </a:rPr>
              <a:t>Monitor:</a:t>
            </a:r>
            <a:endParaRPr lang="pt-BR" sz="2400" dirty="0">
              <a:latin typeface="Century Gothic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4648200" y="1916832"/>
            <a:ext cx="4038600" cy="4858555"/>
          </a:xfrm>
        </p:spPr>
        <p:txBody>
          <a:bodyPr/>
          <a:lstStyle/>
          <a:p>
            <a:r>
              <a:rPr lang="pt-BR" sz="2400" dirty="0" smtClean="0">
                <a:latin typeface="Century Gothic" pitchFamily="34" charset="0"/>
              </a:rPr>
              <a:t>Gabinete: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sz="2400" dirty="0" smtClean="0">
                <a:latin typeface="Century Gothic" pitchFamily="34" charset="0"/>
              </a:rPr>
              <a:t>Mouse:</a:t>
            </a:r>
            <a:endParaRPr lang="pt-BR" sz="2400" dirty="0">
              <a:latin typeface="Century Gothic" pitchFamily="34" charset="0"/>
            </a:endParaRPr>
          </a:p>
        </p:txBody>
      </p:sp>
      <p:pic>
        <p:nvPicPr>
          <p:cNvPr id="6" name="Imagem 5" descr="cat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348880"/>
            <a:ext cx="3024336" cy="1566174"/>
          </a:xfrm>
          <a:prstGeom prst="rect">
            <a:avLst/>
          </a:prstGeom>
        </p:spPr>
      </p:pic>
      <p:pic>
        <p:nvPicPr>
          <p:cNvPr id="7" name="Imagem 6" descr="cats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4653136"/>
            <a:ext cx="2232248" cy="1970656"/>
          </a:xfrm>
          <a:prstGeom prst="rect">
            <a:avLst/>
          </a:prstGeom>
        </p:spPr>
      </p:pic>
      <p:pic>
        <p:nvPicPr>
          <p:cNvPr id="8" name="Imagem 7" descr="cats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2348880"/>
            <a:ext cx="2007493" cy="2007493"/>
          </a:xfrm>
          <a:prstGeom prst="rect">
            <a:avLst/>
          </a:prstGeom>
        </p:spPr>
      </p:pic>
      <p:pic>
        <p:nvPicPr>
          <p:cNvPr id="9" name="Imagem 8" descr="cats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4869160"/>
            <a:ext cx="1728191" cy="1728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268760"/>
            <a:ext cx="7077075" cy="4400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Software: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325112"/>
          </a:xfrm>
        </p:spPr>
        <p:txBody>
          <a:bodyPr/>
          <a:lstStyle/>
          <a:p>
            <a:pPr marL="0" indent="540000" algn="just"/>
            <a:r>
              <a:rPr lang="pt-BR" dirty="0" smtClean="0">
                <a:latin typeface="Century Gothic" pitchFamily="34" charset="0"/>
              </a:rPr>
              <a:t>São as partes lógicas do computador, ou seja, os seus sistemas e aplicativos. Software é tudo aquilo que você pode-se apenas compreender. Exemplo: os programas.</a:t>
            </a:r>
          </a:p>
          <a:p>
            <a:pPr marL="0" indent="540000" algn="just"/>
            <a:endParaRPr lang="pt-BR" dirty="0" smtClean="0">
              <a:latin typeface="Century Gothic" pitchFamily="34" charset="0"/>
            </a:endParaRP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861048"/>
            <a:ext cx="3998398" cy="2808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Hardware: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73728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São as partes físicas do computador, ou seja, suas peças. Hardware é todo equipamento de informática dentro ou fora de um computador.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6136" y="3356992"/>
            <a:ext cx="3009900" cy="3009900"/>
          </a:xfrm>
          <a:prstGeom prst="rect">
            <a:avLst/>
          </a:prstGeom>
        </p:spPr>
      </p:pic>
      <p:pic>
        <p:nvPicPr>
          <p:cNvPr id="5" name="Imagem 4" descr="cat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3789040"/>
            <a:ext cx="38100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3000" dirty="0" smtClean="0">
                <a:latin typeface="Century Gothic" pitchFamily="34" charset="0"/>
              </a:rPr>
              <a:t>Hardware se divide em quatro categorias:</a:t>
            </a:r>
          </a:p>
          <a:p>
            <a:pPr algn="just">
              <a:buNone/>
            </a:pPr>
            <a:endParaRPr lang="pt-BR" sz="3000" dirty="0" smtClean="0">
              <a:latin typeface="Century Gothic" pitchFamily="34" charset="0"/>
            </a:endParaRPr>
          </a:p>
          <a:p>
            <a:pPr algn="just"/>
            <a:r>
              <a:rPr lang="pt-BR" sz="3000" dirty="0" smtClean="0">
                <a:latin typeface="Century Gothic" pitchFamily="34" charset="0"/>
              </a:rPr>
              <a:t>Dispositivo de Entrada:</a:t>
            </a:r>
          </a:p>
          <a:p>
            <a:pPr algn="just">
              <a:buNone/>
            </a:pPr>
            <a:r>
              <a:rPr lang="pt-BR" sz="3000" dirty="0" smtClean="0">
                <a:latin typeface="Century Gothic" pitchFamily="34" charset="0"/>
              </a:rPr>
              <a:t>		</a:t>
            </a:r>
            <a:r>
              <a:rPr lang="pt-BR" dirty="0" smtClean="0">
                <a:latin typeface="Century Gothic" pitchFamily="34" charset="0"/>
              </a:rPr>
              <a:t>São os equipamentos, cujo a função é enviar os dados para dentro do computador.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Exemplo: Mouse e Teclado</a:t>
            </a:r>
          </a:p>
          <a:p>
            <a:pPr algn="just"/>
            <a:r>
              <a:rPr lang="pt-BR" sz="3000" dirty="0" smtClean="0">
                <a:latin typeface="Century Gothic" pitchFamily="34" charset="0"/>
              </a:rPr>
              <a:t>Dispositivo de saída:</a:t>
            </a:r>
          </a:p>
          <a:p>
            <a:pPr algn="just">
              <a:buNone/>
            </a:pPr>
            <a:r>
              <a:rPr lang="pt-BR" sz="3000" dirty="0" smtClean="0">
                <a:latin typeface="Century Gothic" pitchFamily="34" charset="0"/>
              </a:rPr>
              <a:t>		</a:t>
            </a:r>
            <a:r>
              <a:rPr lang="pt-BR" dirty="0" smtClean="0">
                <a:latin typeface="Century Gothic" pitchFamily="34" charset="0"/>
              </a:rPr>
              <a:t>São equipamentos, cujo a função é mostrar as informações de dentro do computador.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Exemplo: Monitor e Impressora</a:t>
            </a:r>
          </a:p>
          <a:p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737824"/>
          </a:xfrm>
        </p:spPr>
        <p:txBody>
          <a:bodyPr/>
          <a:lstStyle/>
          <a:p>
            <a:pPr algn="just"/>
            <a:r>
              <a:rPr lang="pt-BR" sz="3000" dirty="0" smtClean="0">
                <a:latin typeface="Century Gothic" pitchFamily="34" charset="0"/>
              </a:rPr>
              <a:t>Dispositivo de Processamento:</a:t>
            </a:r>
          </a:p>
          <a:p>
            <a:pPr algn="just">
              <a:buNone/>
            </a:pPr>
            <a:r>
              <a:rPr lang="pt-BR" sz="3000" dirty="0" smtClean="0">
                <a:latin typeface="Century Gothic" pitchFamily="34" charset="0"/>
              </a:rPr>
              <a:t>		</a:t>
            </a:r>
            <a:r>
              <a:rPr lang="pt-BR" dirty="0" smtClean="0">
                <a:latin typeface="Century Gothic" pitchFamily="34" charset="0"/>
              </a:rPr>
              <a:t>É o dispositivo responsável  pelo gerenciamento dos dados e processamento do mesmo.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Exemplo: CPU</a:t>
            </a:r>
          </a:p>
          <a:p>
            <a:pPr algn="just">
              <a:buNone/>
            </a:pPr>
            <a:endParaRPr lang="pt-BR" sz="3000" dirty="0" smtClean="0">
              <a:latin typeface="Century Gothic" pitchFamily="34" charset="0"/>
            </a:endParaRPr>
          </a:p>
          <a:p>
            <a:pPr algn="just"/>
            <a:r>
              <a:rPr lang="pt-BR" sz="3000" dirty="0" smtClean="0">
                <a:latin typeface="Century Gothic" pitchFamily="34" charset="0"/>
              </a:rPr>
              <a:t>Dispositivo de Armazenamento:</a:t>
            </a:r>
          </a:p>
          <a:p>
            <a:pPr algn="just">
              <a:buNone/>
            </a:pPr>
            <a:r>
              <a:rPr lang="pt-BR" sz="3000" dirty="0" smtClean="0">
                <a:latin typeface="Century Gothic" pitchFamily="34" charset="0"/>
              </a:rPr>
              <a:t>		</a:t>
            </a:r>
            <a:r>
              <a:rPr lang="pt-BR" dirty="0" smtClean="0">
                <a:latin typeface="Century Gothic" pitchFamily="34" charset="0"/>
              </a:rPr>
              <a:t>São os dispositivos, cujo função é armazenar as informações.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Exemplo: </a:t>
            </a:r>
            <a:r>
              <a:rPr lang="pt-BR" dirty="0" err="1" smtClean="0">
                <a:latin typeface="Century Gothic" pitchFamily="34" charset="0"/>
              </a:rPr>
              <a:t>Pendrive</a:t>
            </a:r>
            <a:r>
              <a:rPr lang="pt-BR" dirty="0" smtClean="0">
                <a:latin typeface="Century Gothic" pitchFamily="34" charset="0"/>
              </a:rPr>
              <a:t>, </a:t>
            </a:r>
            <a:r>
              <a:rPr lang="pt-BR" dirty="0" err="1" smtClean="0">
                <a:latin typeface="Century Gothic" pitchFamily="34" charset="0"/>
              </a:rPr>
              <a:t>HDs</a:t>
            </a:r>
            <a:r>
              <a:rPr lang="pt-BR" dirty="0" smtClean="0">
                <a:latin typeface="Century Gothic" pitchFamily="34" charset="0"/>
              </a:rPr>
              <a:t>, CDs, DVDs, Etc.</a:t>
            </a: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latin typeface="Century Gothic" pitchFamily="34" charset="0"/>
              </a:rPr>
              <a:t>Peopleware</a:t>
            </a:r>
            <a:r>
              <a:rPr lang="pt-BR" dirty="0" smtClean="0">
                <a:latin typeface="Century Gothic" pitchFamily="34" charset="0"/>
              </a:rPr>
              <a:t>: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São todos os usuários de computador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2924944"/>
            <a:ext cx="3081112" cy="2880320"/>
          </a:xfrm>
          <a:prstGeom prst="rect">
            <a:avLst/>
          </a:prstGeom>
        </p:spPr>
      </p:pic>
      <p:pic>
        <p:nvPicPr>
          <p:cNvPr id="5" name="Imagem 4" descr="cats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149080"/>
            <a:ext cx="4208621" cy="2416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>
                <a:latin typeface="Century Gothic" pitchFamily="34" charset="0"/>
              </a:rPr>
              <a:t>2. Sistema Operacional - SO</a:t>
            </a:r>
            <a:endParaRPr lang="pt-BR" b="1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29712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É o programa principal de um computador. É através do sistema operacional que temos a interação entre Hardware e Software.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Os principais tipos de Sistema operacionais são OS, Linux e o Windows.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4653136"/>
            <a:ext cx="6624736" cy="201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Windows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75716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É um Sistema Operacional, produzido pela Microsoft. É um dos mais utilizados em todo o mudo.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Possui uma grande interatividade e funcionalidade, sua interface e simples e pratica. 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Existem varias versões deste sistema operacional, as principais são XP, 7, 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Inicializando e Encerrando 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Para inicializar o computador e o seu SO, seguiremos estas etapas básicas:</a:t>
            </a: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Inicializar: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Verificar os cabos de energia.(110V ou 220V).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Clicar no botão Power.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Aguarde a Inicialização do SO</a:t>
            </a:r>
          </a:p>
          <a:p>
            <a:pPr marL="624078" indent="-514350">
              <a:buFont typeface="+mj-lt"/>
              <a:buAutoNum type="arabicPeriod"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4400" b="1" dirty="0" smtClean="0">
                <a:latin typeface="Century Gothic" pitchFamily="34" charset="0"/>
              </a:rPr>
              <a:t>Thales Muller de Souza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2249424"/>
            <a:ext cx="8640960" cy="4325112"/>
          </a:xfrm>
        </p:spPr>
        <p:txBody>
          <a:bodyPr/>
          <a:lstStyle/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</a:rPr>
              <a:t>Técnico em Redes de Computadores – SENAC;</a:t>
            </a:r>
          </a:p>
          <a:p>
            <a:r>
              <a:rPr lang="pt-BR" dirty="0" smtClean="0">
                <a:latin typeface="Century Gothic" pitchFamily="34" charset="0"/>
              </a:rPr>
              <a:t>Graduando em Sistema de Informação - FEPI;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65816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Encerrando: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Feche/Salve os arquivos e programas abertos.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Com o mouse clique em “Iniciar”.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Seleciono a opção “Desligar o Computador”.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Escolha a opção “Desativar”.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Aguarde o encerramento do SO.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Retire o da energia/Desligue o estabilizador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620688"/>
            <a:ext cx="8291264" cy="6048672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latin typeface="Century Gothic" pitchFamily="34" charset="0"/>
              </a:rPr>
              <a:t>Observações: Existem outras opções ao desligar o seu computador: </a:t>
            </a:r>
          </a:p>
          <a:p>
            <a:pPr algn="just"/>
            <a:r>
              <a:rPr lang="pt-BR" sz="2400" dirty="0" smtClean="0">
                <a:latin typeface="Century Gothic" pitchFamily="34" charset="0"/>
              </a:rPr>
              <a:t>Reiniciar, Em Espera </a:t>
            </a:r>
            <a:r>
              <a:rPr lang="pt-BR" sz="2400" dirty="0" err="1" smtClean="0">
                <a:latin typeface="Century Gothic" pitchFamily="34" charset="0"/>
              </a:rPr>
              <a:t>Logoff</a:t>
            </a:r>
            <a:r>
              <a:rPr lang="pt-BR" sz="2400" dirty="0" smtClean="0">
                <a:latin typeface="Century Gothic" pitchFamily="34" charset="0"/>
              </a:rPr>
              <a:t>/Trocar de usuário.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Reiniciar: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</a:t>
            </a:r>
            <a:r>
              <a:rPr lang="pt-BR" sz="2400" dirty="0" smtClean="0">
                <a:latin typeface="Century Gothic" pitchFamily="34" charset="0"/>
              </a:rPr>
              <a:t>Continuar os passos anteriores ate o 3°:</a:t>
            </a:r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Font typeface="+mj-lt"/>
              <a:buAutoNum type="arabicPeriod" startAt="4"/>
            </a:pPr>
            <a:r>
              <a:rPr lang="pt-BR" dirty="0" smtClean="0">
                <a:latin typeface="Century Gothic" pitchFamily="34" charset="0"/>
              </a:rPr>
              <a:t> Escolha a opção Reiniciar.</a:t>
            </a:r>
          </a:p>
          <a:p>
            <a:pPr marL="624078" indent="-514350" algn="just">
              <a:buFont typeface="+mj-lt"/>
              <a:buAutoNum type="arabicPeriod" startAt="4"/>
            </a:pPr>
            <a:r>
              <a:rPr lang="pt-BR" dirty="0" smtClean="0">
                <a:latin typeface="Century Gothic" pitchFamily="34" charset="0"/>
              </a:rPr>
              <a:t>Aguarde o computador Reiniciar.</a:t>
            </a:r>
          </a:p>
          <a:p>
            <a:pPr marL="624078" indent="-51435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/>
            <a:r>
              <a:rPr lang="pt-BR" dirty="0" smtClean="0">
                <a:latin typeface="Century Gothic" pitchFamily="34" charset="0"/>
              </a:rPr>
              <a:t>Espera:</a:t>
            </a:r>
          </a:p>
          <a:p>
            <a:pPr marL="624078" indent="-514350" algn="just">
              <a:buNone/>
            </a:pPr>
            <a:r>
              <a:rPr lang="pt-BR" dirty="0" smtClean="0">
                <a:latin typeface="Century Gothic" pitchFamily="34" charset="0"/>
              </a:rPr>
              <a:t>		</a:t>
            </a:r>
            <a:r>
              <a:rPr lang="pt-BR" sz="2400" dirty="0" smtClean="0">
                <a:latin typeface="Century Gothic" pitchFamily="34" charset="0"/>
              </a:rPr>
              <a:t>Continuar os passos anteriores ate o 3°:</a:t>
            </a:r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Font typeface="+mj-lt"/>
              <a:buAutoNum type="arabicPeriod" startAt="4"/>
            </a:pPr>
            <a:r>
              <a:rPr lang="pt-BR" dirty="0" smtClean="0">
                <a:latin typeface="Century Gothic" pitchFamily="34" charset="0"/>
              </a:rPr>
              <a:t>Escolha a opção Em Espera.</a:t>
            </a:r>
          </a:p>
          <a:p>
            <a:pPr marL="624078" indent="-514350" algn="just">
              <a:buFont typeface="+mj-lt"/>
              <a:buAutoNum type="arabicPeriod" startAt="4"/>
            </a:pPr>
            <a:r>
              <a:rPr lang="pt-BR" dirty="0" smtClean="0">
                <a:latin typeface="Century Gothic" pitchFamily="34" charset="0"/>
              </a:rPr>
              <a:t>Aguarde o computador entrar em espera.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err="1" smtClean="0">
                <a:latin typeface="Century Gothic" pitchFamily="34" charset="0"/>
              </a:rPr>
              <a:t>Logoff</a:t>
            </a:r>
            <a:r>
              <a:rPr lang="pt-BR" dirty="0" smtClean="0">
                <a:latin typeface="Century Gothic" pitchFamily="34" charset="0"/>
              </a:rPr>
              <a:t>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Feche/Salve os arquivos e programas abertos.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Com o mouse clique em “Iniciar”.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opção “fazer </a:t>
            </a:r>
            <a:r>
              <a:rPr lang="pt-BR" dirty="0" err="1" smtClean="0">
                <a:latin typeface="Century Gothic" pitchFamily="34" charset="0"/>
              </a:rPr>
              <a:t>logoff</a:t>
            </a:r>
            <a:r>
              <a:rPr lang="pt-BR" dirty="0" smtClean="0">
                <a:latin typeface="Century Gothic" pitchFamily="34" charset="0"/>
              </a:rPr>
              <a:t>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“Fazer </a:t>
            </a:r>
            <a:r>
              <a:rPr lang="pt-BR" dirty="0" err="1" smtClean="0">
                <a:latin typeface="Century Gothic" pitchFamily="34" charset="0"/>
              </a:rPr>
              <a:t>logoff</a:t>
            </a:r>
            <a:r>
              <a:rPr lang="pt-BR" dirty="0" smtClean="0">
                <a:latin typeface="Century Gothic" pitchFamily="34" charset="0"/>
              </a:rPr>
              <a:t>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Aguarde.</a:t>
            </a:r>
          </a:p>
          <a:p>
            <a:pPr marL="624078" indent="-514350" algn="just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None/>
            </a:pPr>
            <a:r>
              <a:rPr lang="pt-BR" dirty="0" smtClean="0">
                <a:latin typeface="Century Gothic" pitchFamily="34" charset="0"/>
              </a:rPr>
              <a:t>Trocar Usuário: 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Com o mouse clique em “Iniciar”.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opção “fazer </a:t>
            </a:r>
            <a:r>
              <a:rPr lang="pt-BR" dirty="0" err="1" smtClean="0">
                <a:latin typeface="Century Gothic" pitchFamily="34" charset="0"/>
              </a:rPr>
              <a:t>logoff</a:t>
            </a:r>
            <a:r>
              <a:rPr lang="pt-BR" dirty="0" smtClean="0">
                <a:latin typeface="Century Gothic" pitchFamily="34" charset="0"/>
              </a:rPr>
              <a:t>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“Trocar Usuário”.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Aguarde.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Usando o mouse: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É um dispositivo do computador, usado para fazer a interação </a:t>
            </a:r>
            <a:r>
              <a:rPr lang="pt-BR" dirty="0" err="1" smtClean="0">
                <a:latin typeface="Century Gothic" pitchFamily="34" charset="0"/>
              </a:rPr>
              <a:t>enter</a:t>
            </a:r>
            <a:r>
              <a:rPr lang="pt-BR" dirty="0" smtClean="0">
                <a:latin typeface="Century Gothic" pitchFamily="34" charset="0"/>
              </a:rPr>
              <a:t> o </a:t>
            </a:r>
            <a:r>
              <a:rPr lang="pt-BR" dirty="0" err="1" smtClean="0">
                <a:latin typeface="Century Gothic" pitchFamily="34" charset="0"/>
              </a:rPr>
              <a:t>usuario</a:t>
            </a:r>
            <a:r>
              <a:rPr lang="pt-BR" dirty="0" smtClean="0">
                <a:latin typeface="Century Gothic" pitchFamily="34" charset="0"/>
              </a:rPr>
              <a:t> e o computador, como o teclado, o monitor, etc.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Existe alguns termos relacionados ao mouse: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Clicar.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Clicar duas vezes.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Clicar com o botão direito.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Arrastar e Soltar.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Usando o Mouse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Espaço Reservado para Conteúdo 3" descr="cats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2276872"/>
            <a:ext cx="8041830" cy="42063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Área de Trabalho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8" name="Espaço Reservado para Conteúdo 7" descr="cats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781490"/>
            <a:ext cx="6768752" cy="47842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809832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Ícones, Pastas, Atalhos: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Um Ícone são atalhos para seus respectivos fins.</a:t>
            </a:r>
          </a:p>
        </p:txBody>
      </p:sp>
      <p:pic>
        <p:nvPicPr>
          <p:cNvPr id="4" name="Imagem 3" descr="cats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412776"/>
            <a:ext cx="6010275" cy="330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Organizar Ícones</a:t>
            </a:r>
            <a:r>
              <a:rPr lang="pt-BR" dirty="0" smtClean="0">
                <a:latin typeface="Century Gothic" pitchFamily="34" charset="0"/>
              </a:rPr>
              <a:t>:</a:t>
            </a:r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Mover arrastando com o mouse</a:t>
            </a:r>
            <a:r>
              <a:rPr lang="pt-BR" dirty="0" smtClean="0">
                <a:latin typeface="Century Gothic" pitchFamily="34" charset="0"/>
              </a:rPr>
              <a:t>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			Ou</a:t>
            </a:r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Clicar com o botão direito na Área de Trabalho e escolher a opção desejada:</a:t>
            </a:r>
          </a:p>
          <a:p>
            <a:endParaRPr lang="pt-BR" dirty="0" smtClean="0">
              <a:latin typeface="Century Gothic" pitchFamily="34" charset="0"/>
            </a:endParaRPr>
          </a:p>
        </p:txBody>
      </p:sp>
      <p:pic>
        <p:nvPicPr>
          <p:cNvPr id="4" name="Imagem 3" descr="cats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140969"/>
            <a:ext cx="7277556" cy="3488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604867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	A Área de trabalho é composta pelos seguintes itens:</a:t>
            </a: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</a:rPr>
              <a:t>Barra de tarefas: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sz="2400" dirty="0" smtClean="0">
              <a:latin typeface="Century Gothic" pitchFamily="34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O botão Iniciar.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A barra de ferramentas Início Rápido, que permite iniciar programas com um clique.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A seção intermediária, que mostra quais programas e documentos estão abertos e permite que você alterne rapidamente entre eles.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A área de notificação, que inclui um relógio e ícones (pequenas imagens) que comunicam o status de determinados programas e das configurações do computador.</a:t>
            </a:r>
          </a:p>
          <a:p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cats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060848"/>
            <a:ext cx="7885574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066800"/>
          </a:xfrm>
        </p:spPr>
        <p:txBody>
          <a:bodyPr/>
          <a:lstStyle/>
          <a:p>
            <a:pPr algn="ctr"/>
            <a:r>
              <a:rPr lang="pt-BR" dirty="0" smtClean="0"/>
              <a:t>O menu INICIAR</a:t>
            </a:r>
            <a:endParaRPr lang="pt-BR" dirty="0"/>
          </a:p>
        </p:txBody>
      </p:sp>
      <p:pic>
        <p:nvPicPr>
          <p:cNvPr id="4" name="Espaço Reservado para Conteúdo 3" descr="cats2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9792" y="1700808"/>
            <a:ext cx="4218437" cy="4951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Objetivo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56032" algn="just">
              <a:buNone/>
            </a:pPr>
            <a:r>
              <a:rPr lang="pt-BR" dirty="0" smtClean="0">
                <a:latin typeface="Century Gothic" pitchFamily="34" charset="0"/>
              </a:rPr>
              <a:t>	Passar todas as noções de informática básica, ensinando conceito e </a:t>
            </a:r>
            <a:r>
              <a:rPr lang="pt-BR" dirty="0" smtClean="0">
                <a:latin typeface="Century Gothic" pitchFamily="34" charset="0"/>
              </a:rPr>
              <a:t>praticas, não </a:t>
            </a:r>
            <a:r>
              <a:rPr lang="pt-BR" dirty="0" smtClean="0">
                <a:latin typeface="Century Gothic" pitchFamily="34" charset="0"/>
              </a:rPr>
              <a:t>ficar preso </a:t>
            </a:r>
            <a:r>
              <a:rPr lang="pt-BR" dirty="0" smtClean="0">
                <a:latin typeface="Century Gothic" pitchFamily="34" charset="0"/>
              </a:rPr>
              <a:t>apenas em </a:t>
            </a:r>
            <a:r>
              <a:rPr lang="pt-BR" dirty="0" smtClean="0">
                <a:latin typeface="Century Gothic" pitchFamily="34" charset="0"/>
              </a:rPr>
              <a:t>teorias.</a:t>
            </a:r>
          </a:p>
          <a:p>
            <a:pPr indent="256032" algn="just">
              <a:buNone/>
            </a:pPr>
            <a:r>
              <a:rPr lang="pt-BR" dirty="0" smtClean="0">
                <a:latin typeface="Century Gothic" pitchFamily="34" charset="0"/>
              </a:rPr>
              <a:t>Aplicar testes, e ensinar a solucionar problemas reais. </a:t>
            </a:r>
          </a:p>
          <a:p>
            <a:pPr indent="256032" algn="just">
              <a:buNone/>
            </a:pPr>
            <a:r>
              <a:rPr lang="pt-BR" dirty="0" smtClean="0">
                <a:latin typeface="Century Gothic" pitchFamily="34" charset="0"/>
              </a:rPr>
              <a:t>Promover debates sobre os </a:t>
            </a:r>
            <a:r>
              <a:rPr lang="pt-BR" dirty="0" smtClean="0">
                <a:latin typeface="Century Gothic" pitchFamily="34" charset="0"/>
              </a:rPr>
              <a:t>temas </a:t>
            </a:r>
            <a:r>
              <a:rPr lang="pt-BR" dirty="0" smtClean="0">
                <a:latin typeface="Century Gothic" pitchFamily="34" charset="0"/>
              </a:rPr>
              <a:t>e </a:t>
            </a:r>
            <a:r>
              <a:rPr lang="pt-BR" dirty="0" smtClean="0">
                <a:latin typeface="Century Gothic" pitchFamily="34" charset="0"/>
              </a:rPr>
              <a:t>achando  </a:t>
            </a:r>
            <a:r>
              <a:rPr lang="pt-BR" dirty="0" smtClean="0">
                <a:latin typeface="Century Gothic" pitchFamily="34" charset="0"/>
              </a:rPr>
              <a:t>formas mais simples de explicar.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45638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O menu Iniciar é o portão de entrada para programas, pastas e configurações do computador. Ele se chama menu porque oferece uma lista de opções, exatamente como o menu de um restaurante. E como a palavra "Iniciar" já diz, é o local onde você iniciará ou abrirá itens.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737824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Use o menu Iniciar para fazer as seguintes atividades comuns:</a:t>
            </a: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Iniciar programas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Abrir pastas usadas com frequência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Pesquisar arquivos, pastas e programas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Ajustar configurações do computador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Obter ajuda para o Windows 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Desligar o computador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Fazer </a:t>
            </a:r>
            <a:r>
              <a:rPr lang="pt-BR" dirty="0" err="1" smtClean="0">
                <a:latin typeface="Century Gothic" pitchFamily="34" charset="0"/>
              </a:rPr>
              <a:t>logoff</a:t>
            </a:r>
            <a:r>
              <a:rPr lang="pt-BR" dirty="0" smtClean="0">
                <a:latin typeface="Century Gothic" pitchFamily="34" charset="0"/>
              </a:rPr>
              <a:t> do Windows ou alternar para outra conta de usuário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entury Gothic" pitchFamily="34" charset="0"/>
              </a:rPr>
              <a:t>Propriedades da Área de Trabalho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Para acessar esta configuração vamos seguir os passo: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Com o botão direito do mouse clique na Área de Trabalho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“Propriedades”</a:t>
            </a:r>
          </a:p>
          <a:p>
            <a:pPr marL="624078" indent="-514350" algn="just">
              <a:buFont typeface="+mj-lt"/>
              <a:buAutoNum type="arabicPeriod"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3861048"/>
            <a:ext cx="2970262" cy="27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Janela: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Espaço Reservado para Conteúdo 3" descr="cats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55976" y="2060848"/>
            <a:ext cx="4441051" cy="2808312"/>
          </a:xfrm>
        </p:spPr>
      </p:pic>
      <p:pic>
        <p:nvPicPr>
          <p:cNvPr id="5" name="Imagem 4" descr="cats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501008"/>
            <a:ext cx="3456384" cy="2582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066800"/>
          </a:xfrm>
        </p:spPr>
        <p:txBody>
          <a:bodyPr/>
          <a:lstStyle/>
          <a:p>
            <a:pPr algn="ctr"/>
            <a:r>
              <a:rPr lang="pt-BR" dirty="0" smtClean="0"/>
              <a:t>Botões das Janelas</a:t>
            </a:r>
            <a:endParaRPr lang="pt-BR" dirty="0"/>
          </a:p>
        </p:txBody>
      </p:sp>
      <p:pic>
        <p:nvPicPr>
          <p:cNvPr id="4" name="Espaço Reservado para Conteúdo 3" descr="cats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2204864"/>
            <a:ext cx="7265613" cy="42058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>
                <a:latin typeface="Century Gothic" pitchFamily="34" charset="0"/>
              </a:rPr>
              <a:t>Redimensionando o tamanho de uma janela: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	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Com o mouse clique na bordas de uma janela e arraste para a configuração desejada.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484784"/>
            <a:ext cx="5748762" cy="3456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809832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Movendo uma janela: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Com o mouse clique na barra de titulo e arraste para onde desejar.</a:t>
            </a: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458141" cy="359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Painel de Controle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Local onde realiza todas as configurações de um computador.</a:t>
            </a:r>
          </a:p>
          <a:p>
            <a:pPr algn="just"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5" name="Imagem 4" descr="cats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700808"/>
            <a:ext cx="4752975" cy="29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65816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Para acessar o Painel de Controle, vamos seguir estas etapas: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Abra o menu Iniciar</a:t>
            </a:r>
          </a:p>
          <a:p>
            <a:pPr marL="624078" indent="-514350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Painel de Controle</a:t>
            </a:r>
          </a:p>
          <a:p>
            <a:pPr marL="624078" indent="-514350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Dada e Hora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873728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Alterando data e hora do sistema: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Painel de Controle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Data e Hora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Configura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Ok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2636912"/>
            <a:ext cx="3390900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b="1" dirty="0" smtClean="0">
                <a:latin typeface="Century Gothic" pitchFamily="34" charset="0"/>
              </a:rPr>
              <a:t>Ementa</a:t>
            </a:r>
            <a:endParaRPr lang="pt-BR" b="1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73728"/>
          </a:xfrm>
        </p:spPr>
        <p:txBody>
          <a:bodyPr>
            <a:no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pt-BR" sz="3200" dirty="0" smtClean="0">
                <a:latin typeface="Century Gothic" pitchFamily="34" charset="0"/>
              </a:rPr>
              <a:t>Introdução a Informática;</a:t>
            </a:r>
          </a:p>
          <a:p>
            <a:pPr marL="624078" indent="-514350"/>
            <a:r>
              <a:rPr lang="pt-BR" sz="2400" dirty="0" smtClean="0">
                <a:latin typeface="Century Gothic" pitchFamily="34" charset="0"/>
              </a:rPr>
              <a:t>O que é o computador.</a:t>
            </a:r>
          </a:p>
          <a:p>
            <a:pPr marL="624078" indent="-514350"/>
            <a:r>
              <a:rPr lang="pt-BR" sz="2400" dirty="0" smtClean="0">
                <a:latin typeface="Century Gothic" pitchFamily="34" charset="0"/>
              </a:rPr>
              <a:t>Sistema de Computação (Hardware , Software e </a:t>
            </a:r>
            <a:r>
              <a:rPr lang="pt-BR" sz="2400" dirty="0" err="1" smtClean="0">
                <a:latin typeface="Century Gothic" pitchFamily="34" charset="0"/>
              </a:rPr>
              <a:t>Peopleware</a:t>
            </a:r>
            <a:r>
              <a:rPr lang="pt-BR" sz="2400" dirty="0" smtClean="0">
                <a:latin typeface="Century Gothic" pitchFamily="34" charset="0"/>
              </a:rPr>
              <a:t>).</a:t>
            </a:r>
            <a:endParaRPr lang="pt-BR" dirty="0" smtClean="0">
              <a:latin typeface="Century Gothic" pitchFamily="34" charset="0"/>
            </a:endParaRPr>
          </a:p>
          <a:p>
            <a:pPr marL="624078" indent="-514350"/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 startAt="2"/>
            </a:pPr>
            <a:r>
              <a:rPr lang="pt-BR" dirty="0" smtClean="0">
                <a:latin typeface="Century Gothic" pitchFamily="34" charset="0"/>
              </a:rPr>
              <a:t>Sistema Operacional ( Windows e Linux ).</a:t>
            </a:r>
          </a:p>
          <a:p>
            <a:pPr marL="624078" indent="-514350"/>
            <a:r>
              <a:rPr lang="pt-BR" sz="2400" dirty="0" smtClean="0">
                <a:latin typeface="Century Gothic" pitchFamily="34" charset="0"/>
              </a:rPr>
              <a:t>Introdução</a:t>
            </a:r>
          </a:p>
          <a:p>
            <a:pPr marL="624078" indent="-514350"/>
            <a:r>
              <a:rPr lang="pt-BR" sz="2400" dirty="0" smtClean="0">
                <a:latin typeface="Century Gothic" pitchFamily="34" charset="0"/>
              </a:rPr>
              <a:t>O que é o Windows</a:t>
            </a:r>
          </a:p>
          <a:p>
            <a:pPr marL="624078" indent="-514350"/>
            <a:r>
              <a:rPr lang="pt-BR" sz="2400" dirty="0" smtClean="0">
                <a:latin typeface="Century Gothic" pitchFamily="34" charset="0"/>
              </a:rPr>
              <a:t>Inicializando e Desligando o Windows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Mouse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Alterando as configurações do mouse: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Painel de Controle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Mouse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Configura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Ok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7" y="2093840"/>
            <a:ext cx="4104456" cy="4486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Teclado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Alterando as configurações do Teclado: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Painel de Controle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Teclado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Configura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Ok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060848"/>
            <a:ext cx="4124325" cy="452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Vídeo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7372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Alterando as configurações do Vídeo: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Painel de Controle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Vídeo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Configura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</a:t>
            </a:r>
            <a:r>
              <a:rPr lang="pt-BR" dirty="0" smtClean="0">
                <a:latin typeface="Century Gothic" pitchFamily="34" charset="0"/>
              </a:rPr>
              <a:t>Ok</a:t>
            </a:r>
          </a:p>
          <a:p>
            <a:pPr marL="624078" indent="-514350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None/>
            </a:pPr>
            <a:r>
              <a:rPr lang="pt-BR" sz="2400" dirty="0" smtClean="0">
                <a:latin typeface="Century Gothic" pitchFamily="34" charset="0"/>
              </a:rPr>
              <a:t>Obs.: Propriedade do </a:t>
            </a:r>
          </a:p>
          <a:p>
            <a:pPr marL="624078" indent="-514350">
              <a:buNone/>
            </a:pPr>
            <a:r>
              <a:rPr lang="pt-BR" sz="2400" dirty="0" smtClean="0">
                <a:latin typeface="Century Gothic" pitchFamily="34" charset="0"/>
              </a:rPr>
              <a:t>Vídeo e Área de</a:t>
            </a:r>
          </a:p>
          <a:p>
            <a:pPr marL="624078" indent="-514350">
              <a:buNone/>
            </a:pPr>
            <a:r>
              <a:rPr lang="pt-BR" sz="2400" dirty="0" smtClean="0">
                <a:latin typeface="Century Gothic" pitchFamily="34" charset="0"/>
              </a:rPr>
              <a:t> Trabalho, são a mesma</a:t>
            </a:r>
          </a:p>
          <a:p>
            <a:pPr marL="624078" indent="-514350">
              <a:buNone/>
            </a:pPr>
            <a:r>
              <a:rPr lang="pt-BR" sz="2400" dirty="0" smtClean="0">
                <a:latin typeface="Century Gothic" pitchFamily="34" charset="0"/>
              </a:rPr>
              <a:t>coisa</a:t>
            </a:r>
          </a:p>
          <a:p>
            <a:pPr marL="624078" indent="-514350"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2204864"/>
            <a:ext cx="4057650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Usuário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Alterando e Criar Usuários e suas configurações: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Painel de Controle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Contas de Usuário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Configura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em Ok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cats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2492896"/>
            <a:ext cx="4644008" cy="3415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Acessórios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Para acessar estes aplicativos: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“Iniciar”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Todos Programas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Acessórios</a:t>
            </a:r>
          </a:p>
          <a:p>
            <a:pPr marL="624078" indent="-514350">
              <a:buFont typeface="+mj-lt"/>
              <a:buAutoNum type="arabicPeriod"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3046" y="2204864"/>
            <a:ext cx="4278319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Calculadora:</a:t>
            </a: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700808"/>
            <a:ext cx="2695575" cy="2828925"/>
          </a:xfrm>
          <a:prstGeom prst="rect">
            <a:avLst/>
          </a:prstGeom>
        </p:spPr>
      </p:pic>
      <p:pic>
        <p:nvPicPr>
          <p:cNvPr id="5" name="Imagem 4" descr="cats31.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2420888"/>
            <a:ext cx="4895850" cy="328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Bloco de Notas:</a:t>
            </a:r>
          </a:p>
          <a:p>
            <a:pPr algn="ctr">
              <a:buNone/>
            </a:pPr>
            <a:r>
              <a:rPr lang="pt-BR" dirty="0" smtClean="0">
                <a:latin typeface="Century Gothic" pitchFamily="34" charset="0"/>
              </a:rPr>
              <a:t>	</a:t>
            </a:r>
          </a:p>
          <a:p>
            <a:pPr algn="ctr">
              <a:buNone/>
            </a:pPr>
            <a:r>
              <a:rPr lang="pt-BR" sz="2400" dirty="0" smtClean="0">
                <a:latin typeface="Century Gothic" pitchFamily="34" charset="0"/>
              </a:rPr>
              <a:t>É um editor de texto simples</a:t>
            </a:r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5" name="Imagem 4" descr="cats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132856"/>
            <a:ext cx="60388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Paint</a:t>
            </a: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556792"/>
            <a:ext cx="7515251" cy="4691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Windows Explorer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Espaço Reservado para Conteúdo 3" descr="cats3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628800"/>
            <a:ext cx="6996092" cy="48487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809832"/>
          </a:xfrm>
        </p:spPr>
        <p:txBody>
          <a:bodyPr>
            <a:normAutofit/>
          </a:bodyPr>
          <a:lstStyle/>
          <a:p>
            <a:pPr indent="540000" algn="just">
              <a:buNone/>
            </a:pPr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O programa Windows</a:t>
            </a:r>
            <a:r>
              <a:rPr lang="pt-BR" sz="32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 Explorer</a:t>
            </a:r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 ou Explorando é o gerenciador de arquivos e pastas do sistema Windows, ou seja, é utilizado para a cópia, exclusão, organização, movimentação e todas as atividades de gerenciamento de arquivos, podendo também ser utilizado para a instalação de programas.</a:t>
            </a:r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604867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entury Gothic" pitchFamily="34" charset="0"/>
              </a:rPr>
              <a:t>Usando o mouse</a:t>
            </a:r>
          </a:p>
          <a:p>
            <a:r>
              <a:rPr lang="pt-BR" dirty="0" smtClean="0">
                <a:latin typeface="Century Gothic" pitchFamily="34" charset="0"/>
              </a:rPr>
              <a:t>Área de Trabalho: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Ícones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Barra de Tarefas: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menu Iniciar: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Propriedades da Área de Trabalho</a:t>
            </a:r>
          </a:p>
          <a:p>
            <a:r>
              <a:rPr lang="pt-BR" dirty="0" smtClean="0">
                <a:latin typeface="Century Gothic" pitchFamily="34" charset="0"/>
              </a:rPr>
              <a:t>Janelas</a:t>
            </a:r>
          </a:p>
          <a:p>
            <a:r>
              <a:rPr lang="pt-BR" dirty="0" smtClean="0">
                <a:latin typeface="Century Gothic" pitchFamily="34" charset="0"/>
              </a:rPr>
              <a:t>Painel de Controle: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Data e Hora, Mouse, Teclado,Vídeo, Usuários, Etc.</a:t>
            </a:r>
          </a:p>
          <a:p>
            <a:r>
              <a:rPr lang="pt-BR" dirty="0" smtClean="0">
                <a:latin typeface="Century Gothic" pitchFamily="34" charset="0"/>
              </a:rPr>
              <a:t>Acessórios: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Calculadora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Bloco de notas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Paint</a:t>
            </a:r>
          </a:p>
          <a:p>
            <a:endParaRPr lang="pt-BR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3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626596"/>
            <a:ext cx="8496944" cy="61655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Criando Pasta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89752"/>
          </a:xfrm>
        </p:spPr>
        <p:txBody>
          <a:bodyPr>
            <a:normAutofit/>
          </a:bodyPr>
          <a:lstStyle/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o local onde deseja criar a pasta.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Clicar com o botão direito do mouse em uma área vazia do Windows Explorer. 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No menu que aparece, clicar em Novo.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 Pasta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Aparecerá um ícone denominado Nova Pasta que já está selecionado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Digitar o nome para a nova pasta 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Pressionar a tecla </a:t>
            </a:r>
            <a:r>
              <a:rPr lang="pt-BR" dirty="0" err="1" smtClean="0">
                <a:latin typeface="Century Gothic" pitchFamily="34" charset="0"/>
              </a:rPr>
              <a:t>Enter</a:t>
            </a:r>
            <a:r>
              <a:rPr lang="pt-BR" dirty="0" smtClean="0">
                <a:latin typeface="Century Gothic" pitchFamily="34" charset="0"/>
              </a:rPr>
              <a:t> para finalizar</a:t>
            </a:r>
          </a:p>
          <a:p>
            <a:pPr marL="624078" indent="-514350"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entury Gothic" pitchFamily="34" charset="0"/>
              </a:rPr>
              <a:t>Renomeando uma Pasta/Arquivo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pasta/arquivo desejada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</a:t>
            </a:r>
          </a:p>
          <a:p>
            <a:pPr marL="624078" indent="-514350">
              <a:buNone/>
            </a:pPr>
            <a:r>
              <a:rPr lang="pt-BR" dirty="0" smtClean="0">
                <a:latin typeface="Century Gothic" pitchFamily="34" charset="0"/>
              </a:rPr>
              <a:t>direito</a:t>
            </a:r>
          </a:p>
          <a:p>
            <a:pPr marL="624078" indent="-514350">
              <a:buFont typeface="+mj-lt"/>
              <a:buAutoNum type="arabicPeriod" startAt="3"/>
            </a:pPr>
            <a:r>
              <a:rPr lang="pt-BR" dirty="0" smtClean="0">
                <a:latin typeface="Century Gothic" pitchFamily="34" charset="0"/>
              </a:rPr>
              <a:t>Escolha a opção </a:t>
            </a:r>
          </a:p>
          <a:p>
            <a:pPr marL="624078" indent="-514350">
              <a:buNone/>
            </a:pPr>
            <a:r>
              <a:rPr lang="pt-BR" dirty="0" smtClean="0">
                <a:latin typeface="Century Gothic" pitchFamily="34" charset="0"/>
              </a:rPr>
              <a:t>renomear</a:t>
            </a:r>
          </a:p>
          <a:p>
            <a:pPr marL="624078" indent="-514350">
              <a:buFont typeface="+mj-lt"/>
              <a:buAutoNum type="arabicPeriod" startAt="4"/>
            </a:pPr>
            <a:r>
              <a:rPr lang="pt-BR" dirty="0" smtClean="0">
                <a:latin typeface="Century Gothic" pitchFamily="34" charset="0"/>
              </a:rPr>
              <a:t>Renomeie a pasta </a:t>
            </a:r>
          </a:p>
          <a:p>
            <a:pPr marL="624078" indent="-514350">
              <a:buNone/>
            </a:pPr>
            <a:r>
              <a:rPr lang="pt-BR" dirty="0" smtClean="0">
                <a:latin typeface="Century Gothic" pitchFamily="34" charset="0"/>
              </a:rPr>
              <a:t>com um novo nome</a:t>
            </a:r>
          </a:p>
          <a:p>
            <a:pPr marL="624078" indent="-514350">
              <a:buFont typeface="+mj-lt"/>
              <a:buAutoNum type="arabicPeriod" startAt="5"/>
            </a:pPr>
            <a:r>
              <a:rPr lang="pt-BR" dirty="0" smtClean="0">
                <a:latin typeface="Century Gothic" pitchFamily="34" charset="0"/>
              </a:rPr>
              <a:t>Clique em </a:t>
            </a:r>
            <a:r>
              <a:rPr lang="pt-BR" dirty="0" err="1" smtClean="0">
                <a:latin typeface="Century Gothic" pitchFamily="34" charset="0"/>
              </a:rPr>
              <a:t>Enter</a:t>
            </a: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 startAt="5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 startAt="5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2132856"/>
            <a:ext cx="4037581" cy="4252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Excluindo uma Pasta/Arquivo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pasta/arquivo desejada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Aperte a tecla “Delete” no teclado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Para confirmar clique em “Sim”</a:t>
            </a:r>
          </a:p>
          <a:p>
            <a:pPr marL="624078" indent="-514350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None/>
            </a:pPr>
            <a:r>
              <a:rPr lang="pt-BR" dirty="0" smtClean="0">
                <a:latin typeface="Century Gothic" pitchFamily="34" charset="0"/>
              </a:rPr>
              <a:t>Ou</a:t>
            </a:r>
          </a:p>
          <a:p>
            <a:pPr marL="624078" indent="-514350">
              <a:buNone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 startAt="2"/>
            </a:pPr>
            <a:r>
              <a:rPr lang="pt-BR" dirty="0" smtClean="0">
                <a:latin typeface="Century Gothic" pitchFamily="34" charset="0"/>
              </a:rPr>
              <a:t>Clique com o botão direito</a:t>
            </a:r>
          </a:p>
          <a:p>
            <a:pPr marL="624078" indent="-514350">
              <a:buFont typeface="+mj-lt"/>
              <a:buAutoNum type="arabicPeriod" startAt="2"/>
            </a:pPr>
            <a:r>
              <a:rPr lang="pt-BR" dirty="0" smtClean="0">
                <a:latin typeface="Century Gothic" pitchFamily="34" charset="0"/>
              </a:rPr>
              <a:t>Escolha a opção Excluir</a:t>
            </a:r>
          </a:p>
          <a:p>
            <a:pPr marL="624078" indent="-514350">
              <a:buFont typeface="+mj-lt"/>
              <a:buAutoNum type="arabicPeriod" startAt="2"/>
            </a:pPr>
            <a:r>
              <a:rPr lang="pt-BR" dirty="0" smtClean="0">
                <a:latin typeface="Century Gothic" pitchFamily="34" charset="0"/>
              </a:rPr>
              <a:t>Para confirmar clique em “Sim”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Century Gothic" pitchFamily="34" charset="0"/>
              </a:rPr>
              <a:t>Copiando, Movendo e Recortando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Copiando: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pasta/arquivo desejado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direito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copiar</a:t>
            </a:r>
          </a:p>
          <a:p>
            <a:pPr marL="624078" indent="-51435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/>
            <a:r>
              <a:rPr lang="pt-BR" dirty="0" smtClean="0">
                <a:latin typeface="Century Gothic" pitchFamily="34" charset="0"/>
              </a:rPr>
              <a:t>Colando: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Escolha o destino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direito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colar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Recortando: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a pasta/arquivo desejado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direito 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recortar</a:t>
            </a:r>
          </a:p>
          <a:p>
            <a:pPr marL="624078" indent="-514350">
              <a:buFont typeface="+mj-lt"/>
              <a:buAutoNum type="arabicPeriod"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None/>
            </a:pPr>
            <a:r>
              <a:rPr lang="pt-BR" dirty="0" smtClean="0">
                <a:latin typeface="Century Gothic" pitchFamily="34" charset="0"/>
              </a:rPr>
              <a:t>Obs.:</a:t>
            </a:r>
          </a:p>
          <a:p>
            <a:pPr marL="624078" indent="-514350" algn="just">
              <a:buNone/>
            </a:pPr>
            <a:r>
              <a:rPr lang="pt-BR" dirty="0" smtClean="0">
                <a:latin typeface="Century Gothic" pitchFamily="34" charset="0"/>
              </a:rPr>
              <a:t>		Copiar ira criar uma copia do arquivo enquanto recortar irar move-lo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Pesquisar Pasta/Arquivo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Quando você esquecer onde esta determinado arquivo,pode-se  acha-lo utilizando a ferramenta Pesquisar.</a:t>
            </a: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Para isto segue as etapas: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Pesquisar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Escolha as opções</a:t>
            </a:r>
          </a:p>
          <a:p>
            <a:pPr marL="624078" indent="-514350" algn="just">
              <a:buNone/>
            </a:pPr>
            <a:r>
              <a:rPr lang="pt-BR" dirty="0" smtClean="0">
                <a:latin typeface="Century Gothic" pitchFamily="34" charset="0"/>
              </a:rPr>
              <a:t>de pesquisa</a:t>
            </a:r>
          </a:p>
          <a:p>
            <a:pPr marL="624078" indent="-514350" algn="just"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3419707"/>
            <a:ext cx="3960440" cy="2985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Lixeira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657704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Tem como finalidade guardar os arquivos  excluídos, de forma permitir uma recuperação caso o usuário se arrependa. 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3645024"/>
            <a:ext cx="2533650" cy="253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Restaurando um arquivo na lixeira: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o arquivo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direito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Restaurar</a:t>
            </a:r>
          </a:p>
          <a:p>
            <a:pPr marL="0" indent="-514350" algn="just">
              <a:spcBef>
                <a:spcPts val="0"/>
              </a:spcBef>
              <a:buNone/>
            </a:pPr>
            <a:r>
              <a:rPr lang="pt-BR" dirty="0" smtClean="0">
                <a:latin typeface="Century Gothic" pitchFamily="34" charset="0"/>
              </a:rPr>
              <a:t>Obs.: O arquivo será colocado imediatamente no local onde foi apagado.</a:t>
            </a:r>
          </a:p>
          <a:p>
            <a:pPr marL="0" indent="-514350" algn="just">
              <a:spcBef>
                <a:spcPts val="0"/>
              </a:spcBef>
              <a:buNone/>
            </a:pPr>
            <a:endParaRPr lang="pt-BR" dirty="0" smtClean="0">
              <a:latin typeface="Century Gothic" pitchFamily="34" charset="0"/>
            </a:endParaRPr>
          </a:p>
          <a:p>
            <a:pPr marL="624078" indent="-514350" algn="just"/>
            <a:r>
              <a:rPr lang="pt-BR" dirty="0" smtClean="0">
                <a:latin typeface="Century Gothic" pitchFamily="34" charset="0"/>
              </a:rPr>
              <a:t>Excluindo permanentemente: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o arquivo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Clique com o botão direito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Excluir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“Sim” para confirmar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Teclados e seus atalhos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00808"/>
            <a:ext cx="8219256" cy="487372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O teclado fornece vários atalhos para facilitar e agilizar o uso do computador.</a:t>
            </a: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5" name="Imagem 4" descr="cats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780928"/>
            <a:ext cx="5391150" cy="2800350"/>
          </a:xfrm>
          <a:prstGeom prst="rect">
            <a:avLst/>
          </a:prstGeom>
        </p:spPr>
      </p:pic>
      <p:pic>
        <p:nvPicPr>
          <p:cNvPr id="10" name="Imagem 9" descr="cats6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5" y="4505325"/>
            <a:ext cx="4355976" cy="2352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Century Gothic" pitchFamily="34" charset="0"/>
              </a:rPr>
              <a:t>Windows Explorer: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Criando pasta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Renomeando pasta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Movendo, Copiando e Excluindo Pasta/Arquivo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Pesquisar Pasta/Arquivo</a:t>
            </a:r>
          </a:p>
          <a:p>
            <a:r>
              <a:rPr lang="pt-BR" dirty="0" smtClean="0">
                <a:latin typeface="Century Gothic" pitchFamily="34" charset="0"/>
              </a:rPr>
              <a:t>Lixeira</a:t>
            </a:r>
          </a:p>
          <a:p>
            <a:r>
              <a:rPr lang="pt-BR" dirty="0" smtClean="0">
                <a:latin typeface="Century Gothic" pitchFamily="34" charset="0"/>
              </a:rPr>
              <a:t>Usando o Teclado e seus atalhos</a:t>
            </a:r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</a:rPr>
              <a:t>Microsoft </a:t>
            </a:r>
            <a:r>
              <a:rPr lang="pt-BR" dirty="0" smtClean="0">
                <a:latin typeface="Century Gothic" pitchFamily="34" charset="0"/>
              </a:rPr>
              <a:t>Office: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Word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Excel</a:t>
            </a:r>
          </a:p>
          <a:p>
            <a:pPr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PowerPoint</a:t>
            </a:r>
          </a:p>
          <a:p>
            <a:endParaRPr lang="pt-BR" sz="2400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Combinações de teclas de sistema do Windows: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F1: Ajuda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CTRL+ESC: Abre o menu </a:t>
            </a:r>
            <a:r>
              <a:rPr lang="pt-BR" b="1" dirty="0" smtClean="0">
                <a:latin typeface="Century Gothic" pitchFamily="34" charset="0"/>
              </a:rPr>
              <a:t>Iniciar</a:t>
            </a:r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ALT+TAB: Alterna entre programas abertos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ALT+F4: Encerra o programa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SHIFT+DELETE: Exclui o item permanentemente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Windows+L: Bloqueia o computador (sem usar CTRL+ALT+DELETE)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CTRL+SHIFT+ESC: Abre o Gerenciador de Tarefas do Windows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896544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>
                <a:latin typeface="Century Gothic" pitchFamily="34" charset="0"/>
              </a:rPr>
              <a:t>Combinações de teclas do programa Windows: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CTRL+C: Copiar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CTRL+X: Recortar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CTRL+V: Colar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CTRL+Z: Desfazer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CTRL+B: Negrito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CTRL+U: Sublinhado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CTRL+I: Itálico</a:t>
            </a:r>
          </a:p>
          <a:p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>
            <a:normAutofit/>
          </a:bodyPr>
          <a:lstStyle/>
          <a:p>
            <a:endParaRPr lang="pt-BR" dirty="0" smtClean="0">
              <a:latin typeface="Century Gothic" pitchFamily="34" charset="0"/>
            </a:endParaRP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Teclas do Microsoft Natural Keyboard: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Windows: Menu </a:t>
            </a:r>
            <a:r>
              <a:rPr lang="pt-BR" b="1" dirty="0" smtClean="0">
                <a:latin typeface="Century Gothic" pitchFamily="34" charset="0"/>
              </a:rPr>
              <a:t>Iniciar</a:t>
            </a:r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Windows+R: Caixa de diálogo </a:t>
            </a:r>
            <a:r>
              <a:rPr lang="pt-BR" b="1" dirty="0" smtClean="0">
                <a:latin typeface="Century Gothic" pitchFamily="34" charset="0"/>
              </a:rPr>
              <a:t>Executar</a:t>
            </a:r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Windows+M: Minimizar tudo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SHIFT+Logotipo do Windows+M: Desfaz minimizar tudo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Windows+F1: Ajuda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pt-BR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dirty="0" smtClean="0">
              <a:latin typeface="Century Gothic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Windows+E: Windows Explorer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Windows+F: Localiza arquivos ou pastas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Windows+D: Minimiza todas as janelas abertas e exibe a área de trabalho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CTRL+Logotipo do Windows+F: Localiza o computador</a:t>
            </a:r>
          </a:p>
          <a:p>
            <a:pPr algn="just">
              <a:buFont typeface="Wingdings" pitchFamily="2" charset="2"/>
              <a:buChar char="ü"/>
            </a:pPr>
            <a:r>
              <a:rPr lang="pt-BR" dirty="0" smtClean="0">
                <a:latin typeface="Century Gothic" pitchFamily="34" charset="0"/>
              </a:rPr>
              <a:t>Logotipo do Windows+TAB: Percorra os botões da barra de tarefas</a:t>
            </a:r>
          </a:p>
          <a:p>
            <a:pPr>
              <a:buNone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Word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	É um dos melhores editores de texto, permite amplas funções e realizações, criação de documentos de texto.</a:t>
            </a:r>
          </a:p>
          <a:p>
            <a:pPr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3429000"/>
            <a:ext cx="2356098" cy="2274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84763"/>
            <a:ext cx="9144000" cy="61732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908720"/>
            <a:ext cx="8042038" cy="54478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390" y="908720"/>
            <a:ext cx="8511435" cy="56166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6830" y="836712"/>
            <a:ext cx="8578371" cy="54726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325112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Para aprofundamento nas varias funções do Word usaremos a apostila: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  <a:hlinkClick r:id="rId2" action="ppaction://hlinkfile"/>
              </a:rPr>
              <a:t>apostila Word 2007</a:t>
            </a:r>
            <a:endParaRPr lang="pt-BR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65816"/>
          </a:xfrm>
        </p:spPr>
        <p:txBody>
          <a:bodyPr>
            <a:normAutofit/>
          </a:bodyPr>
          <a:lstStyle/>
          <a:p>
            <a:pPr marL="624078" indent="-514350"/>
            <a:r>
              <a:rPr lang="pt-BR" dirty="0" err="1" smtClean="0">
                <a:latin typeface="Century Gothic" pitchFamily="34" charset="0"/>
              </a:rPr>
              <a:t>PenDrive</a:t>
            </a:r>
            <a:endParaRPr lang="pt-BR" dirty="0" smtClean="0">
              <a:latin typeface="Century Gothic" pitchFamily="34" charset="0"/>
            </a:endParaRPr>
          </a:p>
          <a:p>
            <a:pPr marL="624078" indent="-514350"/>
            <a:r>
              <a:rPr lang="pt-BR" dirty="0" smtClean="0">
                <a:latin typeface="Century Gothic" pitchFamily="34" charset="0"/>
              </a:rPr>
              <a:t>Vírus </a:t>
            </a:r>
          </a:p>
          <a:p>
            <a:pPr marL="624078" indent="-514350"/>
            <a:r>
              <a:rPr lang="pt-BR" dirty="0" smtClean="0">
                <a:latin typeface="Century Gothic" pitchFamily="34" charset="0"/>
              </a:rPr>
              <a:t>Aplicativo</a:t>
            </a:r>
          </a:p>
          <a:p>
            <a:pPr marL="624078" indent="-514350">
              <a:buFont typeface="+mj-lt"/>
              <a:buAutoNum type="arabicPeriod" startAt="3"/>
            </a:pPr>
            <a:endParaRPr lang="pt-BR" dirty="0" smtClean="0">
              <a:latin typeface="Century Gothic" pitchFamily="34" charset="0"/>
            </a:endParaRPr>
          </a:p>
          <a:p>
            <a:pPr marL="624078" indent="-514350">
              <a:buFont typeface="+mj-lt"/>
              <a:buAutoNum type="arabicPeriod" startAt="3"/>
            </a:pPr>
            <a:r>
              <a:rPr lang="pt-BR" dirty="0" smtClean="0">
                <a:latin typeface="Century Gothic" pitchFamily="34" charset="0"/>
              </a:rPr>
              <a:t>Internet</a:t>
            </a:r>
          </a:p>
          <a:p>
            <a:pPr marL="624078" indent="-514350"/>
            <a:r>
              <a:rPr lang="pt-BR" dirty="0" smtClean="0">
                <a:latin typeface="Century Gothic" pitchFamily="34" charset="0"/>
              </a:rPr>
              <a:t>Navegadores/Browsers</a:t>
            </a:r>
          </a:p>
          <a:p>
            <a:pPr marL="624078" indent="-514350"/>
            <a:r>
              <a:rPr lang="pt-BR" dirty="0" smtClean="0">
                <a:latin typeface="Century Gothic" pitchFamily="34" charset="0"/>
              </a:rPr>
              <a:t>Sites:</a:t>
            </a:r>
            <a:endParaRPr lang="pt-BR" sz="2400" dirty="0" smtClean="0">
              <a:latin typeface="Century Gothic" pitchFamily="34" charset="0"/>
            </a:endParaRPr>
          </a:p>
          <a:p>
            <a:pPr marL="624078" indent="-514350"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Pesquisas</a:t>
            </a:r>
          </a:p>
          <a:p>
            <a:pPr marL="624078" indent="-514350"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E-mail</a:t>
            </a:r>
          </a:p>
          <a:p>
            <a:pPr marL="624078" indent="-514350">
              <a:buFont typeface="Wingdings" pitchFamily="2" charset="2"/>
              <a:buChar char="ü"/>
            </a:pPr>
            <a:r>
              <a:rPr lang="pt-BR" sz="2400" dirty="0" smtClean="0">
                <a:latin typeface="Century Gothic" pitchFamily="34" charset="0"/>
              </a:rPr>
              <a:t>Downloads</a:t>
            </a:r>
          </a:p>
          <a:p>
            <a:pPr marL="624078" indent="-514350"/>
            <a:r>
              <a:rPr lang="pt-BR" dirty="0" smtClean="0">
                <a:latin typeface="Century Gothic" pitchFamily="34" charset="0"/>
              </a:rPr>
              <a:t>Redes Sociais 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Excel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 indent="256032" algn="just">
              <a:buNone/>
            </a:pPr>
            <a:r>
              <a:rPr lang="pt-BR" dirty="0" smtClean="0">
                <a:latin typeface="Century Gothic" pitchFamily="34" charset="0"/>
              </a:rPr>
              <a:t>	É um criador de planilhas de calculo, permitindo funções aritméticas, criação de gráficos, Etc.</a:t>
            </a:r>
          </a:p>
          <a:p>
            <a:pPr indent="256032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256032" algn="just">
              <a:buNone/>
            </a:pPr>
            <a:endParaRPr lang="pt-BR" dirty="0">
              <a:latin typeface="Century Gothic" pitchFamily="34" charset="0"/>
            </a:endParaRPr>
          </a:p>
        </p:txBody>
      </p:sp>
      <p:pic>
        <p:nvPicPr>
          <p:cNvPr id="5" name="Imagem 4" descr="cats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3212976"/>
            <a:ext cx="25908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836712"/>
            <a:ext cx="8712968" cy="5850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836712"/>
            <a:ext cx="8627659" cy="57633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4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836712"/>
            <a:ext cx="8741478" cy="57549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/>
          <a:lstStyle/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Para aprofundamento nas varias funções do Excel usaremos a apostila: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  <a:hlinkClick r:id="rId2" action="ppaction://hlinkfile"/>
              </a:rPr>
              <a:t>apostila Excel 2007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PowerPoint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indent="256032" algn="just">
              <a:buNone/>
            </a:pPr>
            <a:r>
              <a:rPr lang="pt-BR" dirty="0" smtClean="0">
                <a:latin typeface="Century Gothic" pitchFamily="34" charset="0"/>
              </a:rPr>
              <a:t>	É Um gerador de apresentações, útil em diversas situações. Usado para apresentar trabalhos escolares, TCC , Etc.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cats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3645024"/>
            <a:ext cx="25908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5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28700" y="992981"/>
            <a:ext cx="7086600" cy="53530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8712" y="1793081"/>
            <a:ext cx="6886575" cy="3752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5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23950" y="1931194"/>
            <a:ext cx="6896100" cy="34766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ats5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8250" y="2059781"/>
            <a:ext cx="6667500" cy="3219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8229600" cy="1066800"/>
          </a:xfrm>
        </p:spPr>
        <p:txBody>
          <a:bodyPr/>
          <a:lstStyle/>
          <a:p>
            <a:pPr marL="742950" indent="-742950" algn="ctr">
              <a:buFont typeface="+mj-lt"/>
              <a:buAutoNum type="arabicPeriod"/>
            </a:pPr>
            <a:r>
              <a:rPr lang="pt-BR" b="1" dirty="0" smtClean="0">
                <a:latin typeface="Century Gothic" pitchFamily="34" charset="0"/>
              </a:rPr>
              <a:t>Introdução a Informática </a:t>
            </a:r>
            <a:endParaRPr lang="pt-BR" b="1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585696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O que é o computador ?</a:t>
            </a:r>
          </a:p>
          <a:p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</p:txBody>
      </p:sp>
      <p:pic>
        <p:nvPicPr>
          <p:cNvPr id="4" name="Imagem 3" descr="computador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852936"/>
            <a:ext cx="7200800" cy="379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/>
          <a:lstStyle/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Para aprofundamento nas varias funções do Power </a:t>
            </a:r>
            <a:r>
              <a:rPr lang="pt-BR" dirty="0" err="1" smtClean="0">
                <a:latin typeface="Century Gothic" pitchFamily="34" charset="0"/>
              </a:rPr>
              <a:t>Point</a:t>
            </a:r>
            <a:r>
              <a:rPr lang="pt-BR" dirty="0" smtClean="0">
                <a:latin typeface="Century Gothic" pitchFamily="34" charset="0"/>
              </a:rPr>
              <a:t> usaremos a apostila: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  <a:hlinkClick r:id="rId2" action="ppaction://hlinkfile"/>
              </a:rPr>
              <a:t>apostila PowerPoint 2007</a:t>
            </a:r>
            <a:endParaRPr lang="pt-BR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066800"/>
          </a:xfrm>
        </p:spPr>
        <p:txBody>
          <a:bodyPr/>
          <a:lstStyle/>
          <a:p>
            <a:r>
              <a:rPr lang="pt-BR" dirty="0" err="1" smtClean="0">
                <a:latin typeface="Century Gothic" pitchFamily="34" charset="0"/>
              </a:rPr>
              <a:t>PenDrive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É um dispositivo de armazenamento, sua funcionalidade é poder carregar as informações para onde desejar.</a:t>
            </a: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Suas funções são as mesmas de uma diretório qual quem em um computador. As funções copiar, colar, criar, excluir são executadas da mesma maneira.</a:t>
            </a: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Sua capacidade e variável, já existe </a:t>
            </a:r>
            <a:r>
              <a:rPr lang="pt-BR" dirty="0" err="1" smtClean="0">
                <a:latin typeface="Century Gothic" pitchFamily="34" charset="0"/>
              </a:rPr>
              <a:t>pendrives</a:t>
            </a:r>
            <a:r>
              <a:rPr lang="pt-BR" dirty="0" smtClean="0">
                <a:latin typeface="Century Gothic" pitchFamily="34" charset="0"/>
              </a:rPr>
              <a:t> de ate 32Gb.</a:t>
            </a:r>
          </a:p>
          <a:p>
            <a:pPr algn="just">
              <a:buNone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Formatar um </a:t>
            </a:r>
            <a:r>
              <a:rPr lang="pt-BR" dirty="0" err="1" smtClean="0">
                <a:latin typeface="Century Gothic" pitchFamily="34" charset="0"/>
              </a:rPr>
              <a:t>pendrive</a:t>
            </a:r>
            <a:r>
              <a:rPr lang="pt-BR" dirty="0" smtClean="0">
                <a:latin typeface="Century Gothic" pitchFamily="34" charset="0"/>
              </a:rPr>
              <a:t> é apagar todos os seus dados, restaurando o mesmo para sua forma original de fabrica, perdendo todos os arquivos. E aconselhado formata-lo quando estiver corrompido ou com vírus.</a:t>
            </a:r>
          </a:p>
          <a:p>
            <a:pPr indent="540000" algn="just"/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Para remover um </a:t>
            </a:r>
            <a:r>
              <a:rPr lang="pt-BR" dirty="0" err="1" smtClean="0">
                <a:latin typeface="Century Gothic" pitchFamily="34" charset="0"/>
              </a:rPr>
              <a:t>pendrive</a:t>
            </a:r>
            <a:r>
              <a:rPr lang="pt-BR" dirty="0" smtClean="0">
                <a:latin typeface="Century Gothic" pitchFamily="34" charset="0"/>
              </a:rPr>
              <a:t> e necessário um procedimento de segurança.</a:t>
            </a:r>
          </a:p>
          <a:p>
            <a:pPr marL="624078" indent="54000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Na barra de ferra mentes clique com o mouse sobre o símbolo do </a:t>
            </a:r>
            <a:r>
              <a:rPr lang="pt-BR" dirty="0" err="1" smtClean="0">
                <a:latin typeface="Century Gothic" pitchFamily="34" charset="0"/>
              </a:rPr>
              <a:t>pendrive</a:t>
            </a:r>
            <a:endParaRPr lang="pt-BR" dirty="0" smtClean="0">
              <a:latin typeface="Century Gothic" pitchFamily="34" charset="0"/>
            </a:endParaRPr>
          </a:p>
          <a:p>
            <a:pPr marL="624078" indent="54000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Selecione remover com segurança </a:t>
            </a:r>
          </a:p>
          <a:p>
            <a:pPr marL="624078" indent="54000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aguarde</a:t>
            </a:r>
          </a:p>
          <a:p>
            <a:pPr marL="624078" indent="-51435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Vírus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São programas maliciosos que direta ou indiretamente prejudica o funcionamento do computador.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Para a prevenção desta ameaças recomenda-se a utilização de um antivírus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5" name="Imagem 4" descr="cats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1960" y="4581128"/>
            <a:ext cx="1549351" cy="1901345"/>
          </a:xfrm>
          <a:prstGeom prst="rect">
            <a:avLst/>
          </a:prstGeom>
        </p:spPr>
      </p:pic>
      <p:pic>
        <p:nvPicPr>
          <p:cNvPr id="6" name="Imagem 5" descr="cats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581128"/>
            <a:ext cx="3462132" cy="1916832"/>
          </a:xfrm>
          <a:prstGeom prst="rect">
            <a:avLst/>
          </a:prstGeom>
        </p:spPr>
      </p:pic>
      <p:pic>
        <p:nvPicPr>
          <p:cNvPr id="7" name="Imagem 6" descr="cats5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216" y="4581128"/>
            <a:ext cx="1874178" cy="1857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809832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Para evitar que seu computador seja infectado deve se tomar cuidado com sites duvidosos, e-mails, arquivos estranhos, etc.</a:t>
            </a:r>
          </a:p>
          <a:p>
            <a:pPr indent="540000" algn="just"/>
            <a:endParaRPr lang="pt-BR" dirty="0" smtClean="0">
              <a:latin typeface="Century Gothic" pitchFamily="34" charset="0"/>
            </a:endParaRPr>
          </a:p>
          <a:p>
            <a:pPr indent="540000" algn="just"/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Uma forma de se prevenir é executar sempre </a:t>
            </a:r>
            <a:r>
              <a:rPr lang="pt-BR" dirty="0" err="1" smtClean="0">
                <a:latin typeface="Century Gothic" pitchFamily="34" charset="0"/>
              </a:rPr>
              <a:t>escaneamentos</a:t>
            </a:r>
            <a:r>
              <a:rPr lang="pt-BR" dirty="0" smtClean="0">
                <a:latin typeface="Century Gothic" pitchFamily="34" charset="0"/>
              </a:rPr>
              <a:t> no seu sistema. Escanear um computador é nada mais que o antivírus checar todos os arquivos a procura de vírus, 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ts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764704"/>
            <a:ext cx="7943850" cy="567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Outro termo de antivírus é a Quarentena. Ela é o local onde os arquivos infectados são mantidos para analise dos seus conteúdos. Fica em um local separado e evita que ele se propaga.</a:t>
            </a: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Caso fique provado que o arquivo é um vírus ou esta infectado recomenda-se excluí-lo permanentemente.</a:t>
            </a:r>
          </a:p>
          <a:p>
            <a:pPr indent="540000" algn="just"/>
            <a:endParaRPr lang="pt-BR" dirty="0" smtClean="0">
              <a:latin typeface="Century Gothic" pitchFamily="34" charset="0"/>
            </a:endParaRPr>
          </a:p>
          <a:p>
            <a:pPr indent="540000" algn="just"/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/>
          <a:lstStyle/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</a:rPr>
              <a:t>O que é um Aplicativo:</a:t>
            </a:r>
          </a:p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</a:t>
            </a:r>
          </a:p>
          <a:p>
            <a:pPr>
              <a:buNone/>
            </a:pPr>
            <a:r>
              <a:rPr lang="pt-BR" dirty="0" smtClean="0">
                <a:latin typeface="Century Gothic" pitchFamily="34" charset="0"/>
              </a:rPr>
              <a:t>		São programas que executam tarefas específicas, como editores de texto, reprodutores de musicas, etc.</a:t>
            </a: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1066800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pt-BR" dirty="0" smtClean="0">
                <a:latin typeface="Century Gothic" pitchFamily="34" charset="0"/>
              </a:rPr>
              <a:t>Internet 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73728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É uma rede mundial de comunicação entre computadores.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Conecta-se com a internet por meio de uma conexão com cabo ou a sem fio     (WI-FI).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Para se conectar e necessário um aplicativo que realiza esta interação, do seu computador com a rede, o navegador.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Navegadores e Browsers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Espaço Reservado para Conteúdo 3" descr="cats5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1" y="1988840"/>
            <a:ext cx="7310111" cy="44620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/>
          <a:lstStyle/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Computador é uma maquina constituída por componentes  e circuitos eletrônicos, capaz de receber, armazenar, processar e transferir </a:t>
            </a:r>
            <a:r>
              <a:rPr lang="pt-BR" dirty="0" smtClean="0">
                <a:latin typeface="Century Gothic" pitchFamily="34" charset="0"/>
              </a:rPr>
              <a:t>informações.</a:t>
            </a:r>
            <a:endParaRPr lang="pt-BR" dirty="0" smtClean="0">
              <a:latin typeface="Century Gothic" pitchFamily="34" charset="0"/>
            </a:endParaRP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>
              <a:buNone/>
            </a:pPr>
            <a:r>
              <a:rPr lang="pt-BR" dirty="0" smtClean="0">
                <a:latin typeface="Century Gothic" pitchFamily="34" charset="0"/>
              </a:rPr>
              <a:t>		Tipos: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Computador Pessoal – PC 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Servidores</a:t>
            </a:r>
          </a:p>
          <a:p>
            <a:pPr algn="just"/>
            <a:r>
              <a:rPr lang="pt-BR" dirty="0" smtClean="0">
                <a:latin typeface="Century Gothic" pitchFamily="34" charset="0"/>
              </a:rPr>
              <a:t>Notebooks</a:t>
            </a:r>
          </a:p>
          <a:p>
            <a:pPr algn="just"/>
            <a:r>
              <a:rPr lang="pt-BR" dirty="0" err="1" smtClean="0">
                <a:latin typeface="Century Gothic" pitchFamily="34" charset="0"/>
              </a:rPr>
              <a:t>Netbooks</a:t>
            </a:r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err="1" smtClean="0">
                <a:latin typeface="Century Gothic" pitchFamily="34" charset="0"/>
              </a:rPr>
              <a:t>Palm</a:t>
            </a:r>
            <a:r>
              <a:rPr lang="pt-BR" dirty="0" smtClean="0">
                <a:latin typeface="Century Gothic" pitchFamily="34" charset="0"/>
              </a:rPr>
              <a:t> Top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65816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Para acessar o navegador basta seguir as etapas: 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</a:rPr>
              <a:t>Menu iniciar</a:t>
            </a:r>
            <a:endParaRPr lang="pt-BR" dirty="0" smtClean="0">
              <a:latin typeface="Century Gothic" pitchFamily="34" charset="0"/>
              <a:sym typeface="Wingdings" pitchFamily="2" charset="2"/>
            </a:endParaRP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  <a:sym typeface="Wingdings" pitchFamily="2" charset="2"/>
              </a:rPr>
              <a:t>todos os programas 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  <a:sym typeface="Wingdings" pitchFamily="2" charset="2"/>
              </a:rPr>
              <a:t>“Navegador desejado”</a:t>
            </a:r>
          </a:p>
          <a:p>
            <a:pPr marL="624078" indent="-514350" algn="just">
              <a:buFont typeface="+mj-lt"/>
              <a:buAutoNum type="arabicPeriod"/>
            </a:pPr>
            <a:r>
              <a:rPr lang="pt-BR" dirty="0" smtClean="0">
                <a:latin typeface="Century Gothic" pitchFamily="34" charset="0"/>
                <a:sym typeface="Wingdings" pitchFamily="2" charset="2"/>
              </a:rPr>
              <a:t>Aguarde carregar a pagina principal</a:t>
            </a:r>
          </a:p>
          <a:p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Basicamente os navegadores dispõem das mesmas configurações e elementos, tornando-os padrão, ou seja, o funcionamento será sempre o mesmo.</a:t>
            </a:r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924944"/>
            <a:ext cx="6686550" cy="343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Sites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/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Um web site ou site é um conjunto de páginas web.</a:t>
            </a:r>
          </a:p>
          <a:p>
            <a:pPr algn="just"/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Cada site tem o seu endereço web</a:t>
            </a:r>
          </a:p>
          <a:p>
            <a:pPr algn="just"/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Para acessar um site devemos digitar na barra endereço:</a:t>
            </a:r>
          </a:p>
          <a:p>
            <a:pPr algn="just"/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itchFamily="34" charset="0"/>
            </a:endParaRPr>
          </a:p>
          <a:p>
            <a:pPr algn="ctr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	</a:t>
            </a:r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  <a:hlinkClick r:id="rId2"/>
              </a:rPr>
              <a:t>WWW.”</a:t>
            </a:r>
            <a:r>
              <a:rPr lang="pt-BR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  <a:hlinkClick r:id="rId2"/>
              </a:rPr>
              <a:t>nomedosite</a:t>
            </a:r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  <a:hlinkClick r:id="rId2"/>
              </a:rPr>
              <a:t>”.</a:t>
            </a:r>
            <a:r>
              <a:rPr lang="pt-BR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  <a:hlinkClick r:id="rId2"/>
              </a:rPr>
              <a:t>com.br</a:t>
            </a:r>
            <a:endParaRPr lang="pt-BR" sz="3200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itchFamily="34" charset="0"/>
            </a:endParaRPr>
          </a:p>
          <a:p>
            <a:pPr algn="just">
              <a:buNone/>
            </a:pPr>
            <a:r>
              <a:rPr lang="pt-BR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		Obs.: não se coloca acentos e espaços nos endereços de um site. </a:t>
            </a:r>
            <a:endParaRPr lang="pt-BR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itchFamily="34" charset="0"/>
            </a:endParaRPr>
          </a:p>
          <a:p>
            <a:pPr algn="just">
              <a:buNone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Existem vários tipos de sites:</a:t>
            </a: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pPr>
              <a:buNone/>
            </a:pPr>
            <a:endParaRPr lang="pt-BR" dirty="0" smtClean="0">
              <a:latin typeface="Century Gothic" pitchFamily="34" charset="0"/>
            </a:endParaRPr>
          </a:p>
          <a:p>
            <a:r>
              <a:rPr lang="pt-BR" dirty="0" smtClean="0">
                <a:latin typeface="Century Gothic" pitchFamily="34" charset="0"/>
              </a:rPr>
              <a:t>Noticias</a:t>
            </a:r>
          </a:p>
          <a:p>
            <a:r>
              <a:rPr lang="pt-BR" dirty="0" smtClean="0">
                <a:latin typeface="Century Gothic" pitchFamily="34" charset="0"/>
              </a:rPr>
              <a:t>Esporte</a:t>
            </a:r>
          </a:p>
          <a:p>
            <a:r>
              <a:rPr lang="pt-BR" dirty="0" smtClean="0">
                <a:latin typeface="Century Gothic" pitchFamily="34" charset="0"/>
              </a:rPr>
              <a:t>Lazer</a:t>
            </a:r>
          </a:p>
          <a:p>
            <a:r>
              <a:rPr lang="pt-BR" dirty="0" smtClean="0">
                <a:latin typeface="Century Gothic" pitchFamily="34" charset="0"/>
              </a:rPr>
              <a:t>Jogos</a:t>
            </a:r>
          </a:p>
          <a:p>
            <a:r>
              <a:rPr lang="pt-BR" dirty="0" smtClean="0">
                <a:latin typeface="Century Gothic" pitchFamily="34" charset="0"/>
              </a:rPr>
              <a:t>Relacionamento </a:t>
            </a:r>
          </a:p>
          <a:p>
            <a:r>
              <a:rPr lang="pt-BR" dirty="0" smtClean="0">
                <a:latin typeface="Century Gothic" pitchFamily="34" charset="0"/>
              </a:rPr>
              <a:t>Pesquisas</a:t>
            </a:r>
          </a:p>
          <a:p>
            <a:endParaRPr lang="pt-BR" dirty="0" smtClean="0">
              <a:latin typeface="Century Gothic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O mais famoso site de pesquisa é o Google, por ser de uma interface simples e de ótimo desempenho.</a:t>
            </a: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Seu endereço é </a:t>
            </a:r>
            <a:r>
              <a:rPr lang="pt-BR" dirty="0" smtClean="0">
                <a:latin typeface="Century Gothic" pitchFamily="34" charset="0"/>
                <a:hlinkClick r:id="rId2"/>
              </a:rPr>
              <a:t>www.google.com.br</a:t>
            </a:r>
            <a:r>
              <a:rPr lang="pt-BR" dirty="0" smtClean="0">
                <a:latin typeface="Century Gothic" pitchFamily="34" charset="0"/>
              </a:rPr>
              <a:t> </a:t>
            </a: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</p:txBody>
      </p:sp>
      <p:pic>
        <p:nvPicPr>
          <p:cNvPr id="4" name="Imagem 3" descr="cats6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708920"/>
            <a:ext cx="5508104" cy="3972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E-mail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É um correio eletrônico, é um método que permite compor, enviar e receber mensagens através de sistemas eletrônicos de comunicação.</a:t>
            </a: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Existe vários sites de E-mail, os mais conhecidos são: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Outlook ( Hotmail)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Yahoo</a:t>
            </a:r>
          </a:p>
          <a:p>
            <a:pPr indent="540000" algn="just"/>
            <a:r>
              <a:rPr lang="pt-BR" dirty="0" err="1" smtClean="0">
                <a:latin typeface="Century Gothic" pitchFamily="34" charset="0"/>
              </a:rPr>
              <a:t>Gmail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81840"/>
          </a:xfrm>
        </p:spPr>
        <p:txBody>
          <a:bodyPr/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Para a utilização de um e-mail precisa se ter uma conta:</a:t>
            </a:r>
          </a:p>
          <a:p>
            <a:pPr indent="540000" algn="ctr">
              <a:buNone/>
            </a:pPr>
            <a:r>
              <a:rPr lang="pt-BR" dirty="0" smtClean="0">
                <a:latin typeface="Century Gothic" pitchFamily="34" charset="0"/>
                <a:hlinkClick r:id="rId2"/>
              </a:rPr>
              <a:t>nome@exemplo.com</a:t>
            </a: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Alguns termos: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Caixa de entrada: são seus e-mails recebidos.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Caixa de saída: e-mails enviados.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Anexo: são qualquer complemento amais enviado junto com um e-mail.</a:t>
            </a: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>
              <a:buNone/>
            </a:pP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>
            <a:normAutofit fontScale="92500" lnSpcReduction="10000"/>
          </a:bodyPr>
          <a:lstStyle/>
          <a:p>
            <a:pPr indent="540000" algn="just">
              <a:buNone/>
            </a:pPr>
            <a:r>
              <a:rPr lang="pt-BR" dirty="0" smtClean="0">
                <a:latin typeface="Century Gothic" pitchFamily="34" charset="0"/>
              </a:rPr>
              <a:t>Para enviar um e-mail precisa preencher alguns campos:</a:t>
            </a:r>
          </a:p>
          <a:p>
            <a:pPr indent="540000"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Para: é o destinatário do e-mail.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Cc: manda uma copia para outro destinatário.</a:t>
            </a:r>
          </a:p>
          <a:p>
            <a:pPr indent="540000" algn="just"/>
            <a:r>
              <a:rPr lang="pt-BR" dirty="0" err="1" smtClean="0">
                <a:latin typeface="Century Gothic" pitchFamily="34" charset="0"/>
              </a:rPr>
              <a:t>Cco</a:t>
            </a:r>
            <a:r>
              <a:rPr lang="pt-BR" dirty="0" smtClean="0">
                <a:latin typeface="Century Gothic" pitchFamily="34" charset="0"/>
              </a:rPr>
              <a:t>: manda uma copia para outro destinatário, onde o destinatário inicial não tem acesso.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Assunto: trata-se do nome do e-mail a enviar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Anexo: caso queira anexar fotos, documentos, etc.</a:t>
            </a:r>
          </a:p>
          <a:p>
            <a:pPr indent="540000" algn="just"/>
            <a:r>
              <a:rPr lang="pt-BR" dirty="0" smtClean="0">
                <a:latin typeface="Century Gothic" pitchFamily="34" charset="0"/>
              </a:rPr>
              <a:t>Mensagem: campo onde estará a mensagem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Downloads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pPr algn="just"/>
            <a:r>
              <a:rPr lang="pt-BR" dirty="0" smtClean="0">
                <a:latin typeface="Century Gothic" pitchFamily="34" charset="0"/>
              </a:rPr>
              <a:t>É o processo que faz a copia de um arquivo que esta em um site para o nosso computador.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Existe uma pasta especifica para os downloads, armazenando-os sempre que efetuados.</a:t>
            </a:r>
          </a:p>
          <a:p>
            <a:pPr algn="just"/>
            <a:endParaRPr lang="pt-BR" dirty="0" smtClean="0">
              <a:latin typeface="Century Gothic" pitchFamily="34" charset="0"/>
            </a:endParaRPr>
          </a:p>
          <a:p>
            <a:pPr algn="just"/>
            <a:r>
              <a:rPr lang="pt-BR" dirty="0" smtClean="0">
                <a:latin typeface="Century Gothic" pitchFamily="34" charset="0"/>
              </a:rPr>
              <a:t>Ao fazer o download você tem a opção de salvar como, assim pode escolher outro destino para o mesmo.</a:t>
            </a:r>
            <a:endParaRPr lang="pt-BR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066800"/>
          </a:xfrm>
        </p:spPr>
        <p:txBody>
          <a:bodyPr/>
          <a:lstStyle/>
          <a:p>
            <a:r>
              <a:rPr lang="pt-BR" dirty="0" smtClean="0">
                <a:latin typeface="Century Gothic" pitchFamily="34" charset="0"/>
              </a:rPr>
              <a:t>Redes sócias </a:t>
            </a:r>
            <a:endParaRPr lang="pt-BR" dirty="0">
              <a:latin typeface="Century Gothic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pPr marL="0" indent="256032" algn="just">
              <a:spcBef>
                <a:spcPts val="0"/>
              </a:spcBef>
              <a:buNone/>
            </a:pPr>
            <a:r>
              <a:rPr lang="pt-BR" dirty="0" smtClean="0">
                <a:latin typeface="Century Gothic" pitchFamily="34" charset="0"/>
              </a:rPr>
              <a:t>São sites de relacionamento entre usuários, onde cada usuário pode criar seu perfil e interagir com outros, não importando a distancia entre eles, alem disto elas conta  com chats, jogos, etc.</a:t>
            </a:r>
          </a:p>
          <a:p>
            <a:pPr marL="0" indent="256032" algn="just">
              <a:spcBef>
                <a:spcPts val="0"/>
              </a:spcBef>
              <a:buNone/>
            </a:pPr>
            <a:r>
              <a:rPr lang="pt-BR" dirty="0" smtClean="0">
                <a:latin typeface="Century Gothic" pitchFamily="34" charset="0"/>
              </a:rPr>
              <a:t>As mais populares são:</a:t>
            </a:r>
          </a:p>
          <a:p>
            <a:pPr marL="0" indent="256032" algn="just">
              <a:spcBef>
                <a:spcPts val="0"/>
              </a:spcBef>
              <a:buNone/>
            </a:pPr>
            <a:endParaRPr lang="pt-BR" dirty="0" smtClean="0">
              <a:latin typeface="Century Gothic" pitchFamily="34" charset="0"/>
            </a:endParaRPr>
          </a:p>
          <a:p>
            <a:pPr marL="0" indent="256032" algn="just">
              <a:spcBef>
                <a:spcPts val="0"/>
              </a:spcBef>
            </a:pPr>
            <a:r>
              <a:rPr lang="pt-BR" dirty="0" err="1" smtClean="0">
                <a:latin typeface="Century Gothic" pitchFamily="34" charset="0"/>
              </a:rPr>
              <a:t>Facebook</a:t>
            </a:r>
            <a:endParaRPr lang="pt-BR" dirty="0" smtClean="0">
              <a:latin typeface="Century Gothic" pitchFamily="34" charset="0"/>
            </a:endParaRPr>
          </a:p>
          <a:p>
            <a:pPr marL="0" indent="256032" algn="just">
              <a:spcBef>
                <a:spcPts val="0"/>
              </a:spcBef>
            </a:pPr>
            <a:r>
              <a:rPr lang="pt-BR" dirty="0" err="1" smtClean="0">
                <a:latin typeface="Century Gothic" pitchFamily="34" charset="0"/>
              </a:rPr>
              <a:t>Youtube</a:t>
            </a:r>
            <a:r>
              <a:rPr lang="pt-BR" dirty="0" smtClean="0">
                <a:latin typeface="Century Gothic" pitchFamily="34" charset="0"/>
              </a:rPr>
              <a:t> </a:t>
            </a:r>
          </a:p>
          <a:p>
            <a:pPr marL="0" indent="256032" algn="just">
              <a:spcBef>
                <a:spcPts val="0"/>
              </a:spcBef>
            </a:pPr>
            <a:r>
              <a:rPr lang="pt-BR" dirty="0" err="1" smtClean="0">
                <a:latin typeface="Century Gothic" pitchFamily="34" charset="0"/>
              </a:rPr>
              <a:t>Twitter</a:t>
            </a: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 </a:t>
            </a:r>
          </a:p>
          <a:p>
            <a:pPr marL="0" indent="256032" algn="just">
              <a:spcBef>
                <a:spcPts val="0"/>
              </a:spcBef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itchFamily="34" charset="0"/>
              </a:rPr>
              <a:t>Orkut</a:t>
            </a:r>
          </a:p>
          <a:p>
            <a:pPr algn="just">
              <a:buNone/>
            </a:pPr>
            <a:endParaRPr lang="pt-BR" dirty="0" smtClean="0">
              <a:latin typeface="Century Gothic" pitchFamily="34" charset="0"/>
            </a:endParaRPr>
          </a:p>
          <a:p>
            <a:endParaRPr lang="pt-BR" dirty="0">
              <a:latin typeface="Century Gothic" pitchFamily="34" charset="0"/>
            </a:endParaRPr>
          </a:p>
        </p:txBody>
      </p:sp>
      <p:pic>
        <p:nvPicPr>
          <p:cNvPr id="4" name="Imagem 3" descr="cats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88" y="3573016"/>
            <a:ext cx="3101514" cy="2924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Personalizada 28">
      <a:dk1>
        <a:sysClr val="windowText" lastClr="000000"/>
      </a:dk1>
      <a:lt1>
        <a:sysClr val="window" lastClr="FFFFFF"/>
      </a:lt1>
      <a:dk2>
        <a:srgbClr val="0070C0"/>
      </a:dk2>
      <a:lt2>
        <a:srgbClr val="FF0000"/>
      </a:lt2>
      <a:accent1>
        <a:srgbClr val="0F6FC6"/>
      </a:accent1>
      <a:accent2>
        <a:srgbClr val="FF0000"/>
      </a:accent2>
      <a:accent3>
        <a:srgbClr val="0070C0"/>
      </a:accent3>
      <a:accent4>
        <a:srgbClr val="FF0000"/>
      </a:accent4>
      <a:accent5>
        <a:srgbClr val="0070C0"/>
      </a:accent5>
      <a:accent6>
        <a:srgbClr val="FF0000"/>
      </a:accent6>
      <a:hlink>
        <a:srgbClr val="0070C0"/>
      </a:hlink>
      <a:folHlink>
        <a:srgbClr val="FF0000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2204</TotalTime>
  <Words>1479</Words>
  <Application>Microsoft Office PowerPoint</Application>
  <PresentationFormat>Apresentação na tela (4:3)</PresentationFormat>
  <Paragraphs>517</Paragraphs>
  <Slides>100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100</vt:i4>
      </vt:variant>
    </vt:vector>
  </HeadingPairs>
  <TitlesOfParts>
    <vt:vector size="101" baseType="lpstr">
      <vt:lpstr>Urbano</vt:lpstr>
      <vt:lpstr>Informática Básica</vt:lpstr>
      <vt:lpstr>Thales Muller de Souza </vt:lpstr>
      <vt:lpstr>Objetivo</vt:lpstr>
      <vt:lpstr>Ementa</vt:lpstr>
      <vt:lpstr>Slide 5</vt:lpstr>
      <vt:lpstr>Slide 6</vt:lpstr>
      <vt:lpstr>Slide 7</vt:lpstr>
      <vt:lpstr>Introdução a Informática </vt:lpstr>
      <vt:lpstr>Slide 9</vt:lpstr>
      <vt:lpstr>Característica de um computador:</vt:lpstr>
      <vt:lpstr>Slide 11</vt:lpstr>
      <vt:lpstr>Software:</vt:lpstr>
      <vt:lpstr>Hardware:</vt:lpstr>
      <vt:lpstr>Slide 14</vt:lpstr>
      <vt:lpstr>Slide 15</vt:lpstr>
      <vt:lpstr>Peopleware:</vt:lpstr>
      <vt:lpstr>2. Sistema Operacional - SO</vt:lpstr>
      <vt:lpstr>Windows</vt:lpstr>
      <vt:lpstr>Inicializando e Encerrando </vt:lpstr>
      <vt:lpstr>Slide 20</vt:lpstr>
      <vt:lpstr>Slide 21</vt:lpstr>
      <vt:lpstr>Slide 22</vt:lpstr>
      <vt:lpstr>Usando o mouse:</vt:lpstr>
      <vt:lpstr>Usando o Mouse</vt:lpstr>
      <vt:lpstr>Área de Trabalho</vt:lpstr>
      <vt:lpstr>Slide 26</vt:lpstr>
      <vt:lpstr>Slide 27</vt:lpstr>
      <vt:lpstr>Slide 28</vt:lpstr>
      <vt:lpstr>O menu INICIAR</vt:lpstr>
      <vt:lpstr>Slide 30</vt:lpstr>
      <vt:lpstr>Slide 31</vt:lpstr>
      <vt:lpstr>Propriedades da Área de Trabalho</vt:lpstr>
      <vt:lpstr>Janela:</vt:lpstr>
      <vt:lpstr>Botões das Janelas</vt:lpstr>
      <vt:lpstr>Slide 35</vt:lpstr>
      <vt:lpstr>Slide 36</vt:lpstr>
      <vt:lpstr>Painel de Controle</vt:lpstr>
      <vt:lpstr>Slide 38</vt:lpstr>
      <vt:lpstr>Dada e Hora</vt:lpstr>
      <vt:lpstr>Mouse</vt:lpstr>
      <vt:lpstr>Teclado</vt:lpstr>
      <vt:lpstr>Vídeo</vt:lpstr>
      <vt:lpstr>Usuário</vt:lpstr>
      <vt:lpstr>Acessórios</vt:lpstr>
      <vt:lpstr>Slide 45</vt:lpstr>
      <vt:lpstr>Slide 46</vt:lpstr>
      <vt:lpstr>Slide 47</vt:lpstr>
      <vt:lpstr>Windows Explorer</vt:lpstr>
      <vt:lpstr>Slide 49</vt:lpstr>
      <vt:lpstr>Slide 50</vt:lpstr>
      <vt:lpstr>Criando Pasta</vt:lpstr>
      <vt:lpstr>Renomeando uma Pasta/Arquivo</vt:lpstr>
      <vt:lpstr>Excluindo uma Pasta/Arquivo</vt:lpstr>
      <vt:lpstr>Copiando, Movendo e Recortando</vt:lpstr>
      <vt:lpstr>Slide 55</vt:lpstr>
      <vt:lpstr>Pesquisar Pasta/Arquivo</vt:lpstr>
      <vt:lpstr>Lixeira</vt:lpstr>
      <vt:lpstr>Slide 58</vt:lpstr>
      <vt:lpstr>Teclados e seus atalhos</vt:lpstr>
      <vt:lpstr>Slide 60</vt:lpstr>
      <vt:lpstr>Slide 61</vt:lpstr>
      <vt:lpstr>Slide 62</vt:lpstr>
      <vt:lpstr>Slide 63</vt:lpstr>
      <vt:lpstr>Word</vt:lpstr>
      <vt:lpstr>Slide 65</vt:lpstr>
      <vt:lpstr>Slide 66</vt:lpstr>
      <vt:lpstr>Slide 67</vt:lpstr>
      <vt:lpstr>Slide 68</vt:lpstr>
      <vt:lpstr>Slide 69</vt:lpstr>
      <vt:lpstr>Excel</vt:lpstr>
      <vt:lpstr>Slide 71</vt:lpstr>
      <vt:lpstr>Slide 72</vt:lpstr>
      <vt:lpstr>Slide 73</vt:lpstr>
      <vt:lpstr>Slide 74</vt:lpstr>
      <vt:lpstr>PowerPoint</vt:lpstr>
      <vt:lpstr>Slide 76</vt:lpstr>
      <vt:lpstr>Slide 77</vt:lpstr>
      <vt:lpstr>Slide 78</vt:lpstr>
      <vt:lpstr>Slide 79</vt:lpstr>
      <vt:lpstr>Slide 80</vt:lpstr>
      <vt:lpstr>PenDrive</vt:lpstr>
      <vt:lpstr>Slide 82</vt:lpstr>
      <vt:lpstr>Vírus</vt:lpstr>
      <vt:lpstr>Slide 84</vt:lpstr>
      <vt:lpstr>Slide 85</vt:lpstr>
      <vt:lpstr>Slide 86</vt:lpstr>
      <vt:lpstr>Slide 87</vt:lpstr>
      <vt:lpstr>Internet </vt:lpstr>
      <vt:lpstr>Navegadores e Browsers</vt:lpstr>
      <vt:lpstr>Slide 90</vt:lpstr>
      <vt:lpstr>Slide 91</vt:lpstr>
      <vt:lpstr>Sites</vt:lpstr>
      <vt:lpstr>Slide 93</vt:lpstr>
      <vt:lpstr>Slide 94</vt:lpstr>
      <vt:lpstr>E-mail</vt:lpstr>
      <vt:lpstr>Slide 96</vt:lpstr>
      <vt:lpstr>Slide 97</vt:lpstr>
      <vt:lpstr>Downloads</vt:lpstr>
      <vt:lpstr>Redes sócias </vt:lpstr>
      <vt:lpstr>Slide 100</vt:lpstr>
    </vt:vector>
  </TitlesOfParts>
  <Company>EEWB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Informática Básica</dc:title>
  <dc:creator>LABORATORIO</dc:creator>
  <cp:lastModifiedBy>LABORATORIO</cp:lastModifiedBy>
  <cp:revision>84</cp:revision>
  <dcterms:created xsi:type="dcterms:W3CDTF">2013-05-08T11:09:34Z</dcterms:created>
  <dcterms:modified xsi:type="dcterms:W3CDTF">2013-05-13T17:45:26Z</dcterms:modified>
</cp:coreProperties>
</file>